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6"/>
  </p:notesMasterIdLst>
  <p:sldIdLst>
    <p:sldId id="293" r:id="rId2"/>
    <p:sldId id="282" r:id="rId3"/>
    <p:sldId id="285" r:id="rId4"/>
    <p:sldId id="286" r:id="rId5"/>
    <p:sldId id="258" r:id="rId6"/>
    <p:sldId id="259" r:id="rId7"/>
    <p:sldId id="266" r:id="rId8"/>
    <p:sldId id="279" r:id="rId9"/>
    <p:sldId id="260" r:id="rId10"/>
    <p:sldId id="289" r:id="rId11"/>
    <p:sldId id="288" r:id="rId12"/>
    <p:sldId id="290" r:id="rId13"/>
    <p:sldId id="287" r:id="rId14"/>
    <p:sldId id="281" r:id="rId15"/>
    <p:sldId id="267" r:id="rId16"/>
    <p:sldId id="261" r:id="rId17"/>
    <p:sldId id="284" r:id="rId18"/>
    <p:sldId id="271" r:id="rId19"/>
    <p:sldId id="272" r:id="rId20"/>
    <p:sldId id="274" r:id="rId21"/>
    <p:sldId id="275" r:id="rId22"/>
    <p:sldId id="276" r:id="rId23"/>
    <p:sldId id="291" r:id="rId24"/>
    <p:sldId id="292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F80C"/>
    <a:srgbClr val="FF3399"/>
    <a:srgbClr val="E68AD4"/>
    <a:srgbClr val="9812C8"/>
    <a:srgbClr val="11B7C9"/>
    <a:srgbClr val="70D105"/>
    <a:srgbClr val="2AC01A"/>
    <a:srgbClr val="6600FF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9B87F6-4B50-4CBD-9BD7-DB9091278E17}" type="doc">
      <dgm:prSet loTypeId="urn:microsoft.com/office/officeart/2005/8/layout/hProcess9" loCatId="process" qsTypeId="urn:microsoft.com/office/officeart/2005/8/quickstyle/3d2" qsCatId="3D" csTypeId="urn:microsoft.com/office/officeart/2005/8/colors/colorful4" csCatId="colorful" phldr="1"/>
      <dgm:spPr/>
    </dgm:pt>
    <dgm:pt modelId="{F34F841E-CDA1-4C9D-B341-6862DA3D5738}">
      <dgm:prSet phldrT="[Текст]"/>
      <dgm:spPr/>
      <dgm:t>
        <a:bodyPr/>
        <a:lstStyle/>
        <a:p>
          <a:r>
            <a:rPr lang="ru-RU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</a:rPr>
            <a:t>большой</a:t>
          </a:r>
          <a:endParaRPr lang="ru-RU" b="1" dirty="0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F0592C7D-E962-4912-BE80-F3CC5AE11AC7}" type="parTrans" cxnId="{5A55354E-2216-4A45-A054-9E5B0F9C516D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2C3FCCB9-721D-45B1-B13E-6E17CE339E58}" type="sibTrans" cxnId="{5A55354E-2216-4A45-A054-9E5B0F9C516D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4B2392F4-501F-4981-B019-53D50D28AC98}">
      <dgm:prSet phldrT="[Текст]"/>
      <dgm:spPr/>
      <dgm:t>
        <a:bodyPr/>
        <a:lstStyle/>
        <a:p>
          <a:r>
            <a:rPr lang="ru-RU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</a:rPr>
            <a:t>огромный</a:t>
          </a:r>
          <a:endParaRPr lang="ru-RU" b="1" dirty="0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0A81A33A-812A-4163-B2F5-4951E5B417C7}" type="parTrans" cxnId="{B4CAFA7E-7261-4BD2-A65E-C86F683EC37E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88EC605F-1352-44EE-AF43-C6B0103724D2}" type="sibTrans" cxnId="{B4CAFA7E-7261-4BD2-A65E-C86F683EC37E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1EDF0896-2797-4176-8AC5-06EC14DEFD05}">
      <dgm:prSet phldrT="[Текст]"/>
      <dgm:spPr/>
      <dgm:t>
        <a:bodyPr/>
        <a:lstStyle/>
        <a:p>
          <a:r>
            <a:rPr lang="ru-RU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</a:rPr>
            <a:t>громадный</a:t>
          </a:r>
          <a:endParaRPr lang="ru-RU" b="1" dirty="0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C6E75E52-A591-4B0B-B21B-C935E905692B}" type="parTrans" cxnId="{169E73AE-0710-40B4-B72F-B203B2DBFB13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71758F1F-DABC-4AF4-8D55-82ACE28EEEE7}" type="sibTrans" cxnId="{169E73AE-0710-40B4-B72F-B203B2DBFB13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63DED113-FF94-43B0-AAB5-A2A2893E44B5}">
      <dgm:prSet/>
      <dgm:spPr/>
      <dgm:t>
        <a:bodyPr/>
        <a:lstStyle/>
        <a:p>
          <a:r>
            <a:rPr lang="ru-RU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</a:rPr>
            <a:t>гигантский</a:t>
          </a:r>
          <a:endParaRPr lang="ru-RU" b="1" dirty="0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06E1573D-69B4-4C36-9424-7656177E194F}" type="parTrans" cxnId="{D5C8DDD2-2BB4-401C-B1CB-D8D1DE17F72F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20598693-31CF-44F7-8741-B12573A1FA76}" type="sibTrans" cxnId="{D5C8DDD2-2BB4-401C-B1CB-D8D1DE17F72F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7C5431A4-73C0-4D93-8A1E-A09042BE55A5}" type="pres">
      <dgm:prSet presAssocID="{9D9B87F6-4B50-4CBD-9BD7-DB9091278E17}" presName="CompostProcess" presStyleCnt="0">
        <dgm:presLayoutVars>
          <dgm:dir/>
          <dgm:resizeHandles val="exact"/>
        </dgm:presLayoutVars>
      </dgm:prSet>
      <dgm:spPr/>
    </dgm:pt>
    <dgm:pt modelId="{CCFE9DD9-7EF1-4172-B0A8-7FCEA579D8F5}" type="pres">
      <dgm:prSet presAssocID="{9D9B87F6-4B50-4CBD-9BD7-DB9091278E17}" presName="arrow" presStyleLbl="bgShp" presStyleIdx="0" presStyleCnt="1"/>
      <dgm:spPr/>
    </dgm:pt>
    <dgm:pt modelId="{C93950A5-17AE-4EE9-AE33-040E76257017}" type="pres">
      <dgm:prSet presAssocID="{9D9B87F6-4B50-4CBD-9BD7-DB9091278E17}" presName="linearProcess" presStyleCnt="0"/>
      <dgm:spPr/>
    </dgm:pt>
    <dgm:pt modelId="{1FE15243-AF43-4425-959C-1EB3E16F64AB}" type="pres">
      <dgm:prSet presAssocID="{F34F841E-CDA1-4C9D-B341-6862DA3D5738}" presName="textNode" presStyleLbl="node1" presStyleIdx="0" presStyleCnt="4" custScaleX="1034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1DEC5-79D2-4164-86BB-92251723A9EE}" type="pres">
      <dgm:prSet presAssocID="{2C3FCCB9-721D-45B1-B13E-6E17CE339E58}" presName="sibTrans" presStyleCnt="0"/>
      <dgm:spPr/>
    </dgm:pt>
    <dgm:pt modelId="{41907F70-E195-4E8C-A605-4E68C091F409}" type="pres">
      <dgm:prSet presAssocID="{4B2392F4-501F-4981-B019-53D50D28AC98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F7ECC-90AF-4390-8B0E-DB6E6AF99D94}" type="pres">
      <dgm:prSet presAssocID="{88EC605F-1352-44EE-AF43-C6B0103724D2}" presName="sibTrans" presStyleCnt="0"/>
      <dgm:spPr/>
    </dgm:pt>
    <dgm:pt modelId="{DB05354B-0D74-4B10-A005-3CCA718370DB}" type="pres">
      <dgm:prSet presAssocID="{1EDF0896-2797-4176-8AC5-06EC14DEFD05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47A55-A9A2-4AD4-A623-617F845C6AFD}" type="pres">
      <dgm:prSet presAssocID="{71758F1F-DABC-4AF4-8D55-82ACE28EEEE7}" presName="sibTrans" presStyleCnt="0"/>
      <dgm:spPr/>
    </dgm:pt>
    <dgm:pt modelId="{6182D708-FDAD-463D-ADCB-052D7329355F}" type="pres">
      <dgm:prSet presAssocID="{63DED113-FF94-43B0-AAB5-A2A2893E44B5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55354E-2216-4A45-A054-9E5B0F9C516D}" srcId="{9D9B87F6-4B50-4CBD-9BD7-DB9091278E17}" destId="{F34F841E-CDA1-4C9D-B341-6862DA3D5738}" srcOrd="0" destOrd="0" parTransId="{F0592C7D-E962-4912-BE80-F3CC5AE11AC7}" sibTransId="{2C3FCCB9-721D-45B1-B13E-6E17CE339E58}"/>
    <dgm:cxn modelId="{169E73AE-0710-40B4-B72F-B203B2DBFB13}" srcId="{9D9B87F6-4B50-4CBD-9BD7-DB9091278E17}" destId="{1EDF0896-2797-4176-8AC5-06EC14DEFD05}" srcOrd="2" destOrd="0" parTransId="{C6E75E52-A591-4B0B-B21B-C935E905692B}" sibTransId="{71758F1F-DABC-4AF4-8D55-82ACE28EEEE7}"/>
    <dgm:cxn modelId="{45609911-DF54-4639-8414-D2232B95AC8F}" type="presOf" srcId="{63DED113-FF94-43B0-AAB5-A2A2893E44B5}" destId="{6182D708-FDAD-463D-ADCB-052D7329355F}" srcOrd="0" destOrd="0" presId="urn:microsoft.com/office/officeart/2005/8/layout/hProcess9"/>
    <dgm:cxn modelId="{D5C8DDD2-2BB4-401C-B1CB-D8D1DE17F72F}" srcId="{9D9B87F6-4B50-4CBD-9BD7-DB9091278E17}" destId="{63DED113-FF94-43B0-AAB5-A2A2893E44B5}" srcOrd="3" destOrd="0" parTransId="{06E1573D-69B4-4C36-9424-7656177E194F}" sibTransId="{20598693-31CF-44F7-8741-B12573A1FA76}"/>
    <dgm:cxn modelId="{752F64DA-6992-4102-B000-E4888EDDFE18}" type="presOf" srcId="{4B2392F4-501F-4981-B019-53D50D28AC98}" destId="{41907F70-E195-4E8C-A605-4E68C091F409}" srcOrd="0" destOrd="0" presId="urn:microsoft.com/office/officeart/2005/8/layout/hProcess9"/>
    <dgm:cxn modelId="{B4CAFA7E-7261-4BD2-A65E-C86F683EC37E}" srcId="{9D9B87F6-4B50-4CBD-9BD7-DB9091278E17}" destId="{4B2392F4-501F-4981-B019-53D50D28AC98}" srcOrd="1" destOrd="0" parTransId="{0A81A33A-812A-4163-B2F5-4951E5B417C7}" sibTransId="{88EC605F-1352-44EE-AF43-C6B0103724D2}"/>
    <dgm:cxn modelId="{FE98096B-FF84-4F1A-A7B7-24DDDF01CE04}" type="presOf" srcId="{1EDF0896-2797-4176-8AC5-06EC14DEFD05}" destId="{DB05354B-0D74-4B10-A005-3CCA718370DB}" srcOrd="0" destOrd="0" presId="urn:microsoft.com/office/officeart/2005/8/layout/hProcess9"/>
    <dgm:cxn modelId="{014B015C-6304-4E75-BEED-B83818FA33B3}" type="presOf" srcId="{9D9B87F6-4B50-4CBD-9BD7-DB9091278E17}" destId="{7C5431A4-73C0-4D93-8A1E-A09042BE55A5}" srcOrd="0" destOrd="0" presId="urn:microsoft.com/office/officeart/2005/8/layout/hProcess9"/>
    <dgm:cxn modelId="{3AC6FC95-8435-40A5-A179-88D302EE8293}" type="presOf" srcId="{F34F841E-CDA1-4C9D-B341-6862DA3D5738}" destId="{1FE15243-AF43-4425-959C-1EB3E16F64AB}" srcOrd="0" destOrd="0" presId="urn:microsoft.com/office/officeart/2005/8/layout/hProcess9"/>
    <dgm:cxn modelId="{C43B93E0-52E6-4B7A-B046-7C8275664441}" type="presParOf" srcId="{7C5431A4-73C0-4D93-8A1E-A09042BE55A5}" destId="{CCFE9DD9-7EF1-4172-B0A8-7FCEA579D8F5}" srcOrd="0" destOrd="0" presId="urn:microsoft.com/office/officeart/2005/8/layout/hProcess9"/>
    <dgm:cxn modelId="{8B47FDB1-FFD9-455C-AF31-5197D04E8D61}" type="presParOf" srcId="{7C5431A4-73C0-4D93-8A1E-A09042BE55A5}" destId="{C93950A5-17AE-4EE9-AE33-040E76257017}" srcOrd="1" destOrd="0" presId="urn:microsoft.com/office/officeart/2005/8/layout/hProcess9"/>
    <dgm:cxn modelId="{E266B851-79AF-4ED0-AD28-5A7BA614F539}" type="presParOf" srcId="{C93950A5-17AE-4EE9-AE33-040E76257017}" destId="{1FE15243-AF43-4425-959C-1EB3E16F64AB}" srcOrd="0" destOrd="0" presId="urn:microsoft.com/office/officeart/2005/8/layout/hProcess9"/>
    <dgm:cxn modelId="{6B3FF789-111E-422F-AF85-86CB1AE1EDC8}" type="presParOf" srcId="{C93950A5-17AE-4EE9-AE33-040E76257017}" destId="{4E71DEC5-79D2-4164-86BB-92251723A9EE}" srcOrd="1" destOrd="0" presId="urn:microsoft.com/office/officeart/2005/8/layout/hProcess9"/>
    <dgm:cxn modelId="{F543AE72-09C5-44BA-A5EA-647B35DC5E6F}" type="presParOf" srcId="{C93950A5-17AE-4EE9-AE33-040E76257017}" destId="{41907F70-E195-4E8C-A605-4E68C091F409}" srcOrd="2" destOrd="0" presId="urn:microsoft.com/office/officeart/2005/8/layout/hProcess9"/>
    <dgm:cxn modelId="{D37477D2-5C45-4846-950C-FD54CBE7E4E8}" type="presParOf" srcId="{C93950A5-17AE-4EE9-AE33-040E76257017}" destId="{DCBF7ECC-90AF-4390-8B0E-DB6E6AF99D94}" srcOrd="3" destOrd="0" presId="urn:microsoft.com/office/officeart/2005/8/layout/hProcess9"/>
    <dgm:cxn modelId="{DD69C9F4-057C-46B1-91BA-758037918367}" type="presParOf" srcId="{C93950A5-17AE-4EE9-AE33-040E76257017}" destId="{DB05354B-0D74-4B10-A005-3CCA718370DB}" srcOrd="4" destOrd="0" presId="urn:microsoft.com/office/officeart/2005/8/layout/hProcess9"/>
    <dgm:cxn modelId="{1EAB13CB-B062-4B28-A328-8C0FAE6FB230}" type="presParOf" srcId="{C93950A5-17AE-4EE9-AE33-040E76257017}" destId="{A2747A55-A9A2-4AD4-A623-617F845C6AFD}" srcOrd="5" destOrd="0" presId="urn:microsoft.com/office/officeart/2005/8/layout/hProcess9"/>
    <dgm:cxn modelId="{4AF172F4-125E-405B-B333-3CF5A781526F}" type="presParOf" srcId="{C93950A5-17AE-4EE9-AE33-040E76257017}" destId="{6182D708-FDAD-463D-ADCB-052D7329355F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3F2ACF-C1A6-4D4D-83C3-D885A78D2C30}" type="doc">
      <dgm:prSet loTypeId="urn:microsoft.com/office/officeart/2005/8/layout/hProcess9" loCatId="process" qsTypeId="urn:microsoft.com/office/officeart/2005/8/quickstyle/3d2" qsCatId="3D" csTypeId="urn:microsoft.com/office/officeart/2005/8/colors/accent4_3" csCatId="accent4" phldr="1"/>
      <dgm:spPr/>
    </dgm:pt>
    <dgm:pt modelId="{31277FE2-895D-47C4-BEFE-B0E163DE2187}">
      <dgm:prSet phldrT="[Текст]"/>
      <dgm:spPr/>
      <dgm:t>
        <a:bodyPr/>
        <a:lstStyle/>
        <a:p>
          <a:r>
            <a:rPr lang="ru-RU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</a:rPr>
            <a:t>маленький</a:t>
          </a:r>
          <a:endParaRPr lang="ru-RU" b="1" dirty="0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229A186D-CD4C-412C-9C1A-9C29D3ECD468}" type="parTrans" cxnId="{1418EA3B-041F-42AD-B31E-70E4675785C0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24655EB0-4C17-42D5-94FB-4E9968DC97F7}" type="sibTrans" cxnId="{1418EA3B-041F-42AD-B31E-70E4675785C0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51641C41-B1BA-430F-B108-E15D6A37010E}">
      <dgm:prSet phldrT="[Текст]"/>
      <dgm:spPr/>
      <dgm:t>
        <a:bodyPr/>
        <a:lstStyle/>
        <a:p>
          <a:r>
            <a:rPr lang="ru-RU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</a:rPr>
            <a:t>малюсенький</a:t>
          </a:r>
          <a:endParaRPr lang="ru-RU" b="1" dirty="0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EB78F503-AC83-4C89-9428-6539C965BB04}" type="parTrans" cxnId="{CEF3351D-3F96-4552-B02B-33107E221EFA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2FEC6793-5790-4DBA-B4A3-61670FFC18E3}" type="sibTrans" cxnId="{CEF3351D-3F96-4552-B02B-33107E221EFA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4B3459F8-7579-458B-85EC-32A3249E6770}">
      <dgm:prSet phldrT="[Текст]"/>
      <dgm:spPr/>
      <dgm:t>
        <a:bodyPr/>
        <a:lstStyle/>
        <a:p>
          <a:r>
            <a:rPr lang="ru-RU" b="1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</a:rPr>
            <a:t>крошечный</a:t>
          </a:r>
          <a:endParaRPr lang="ru-RU" b="1" dirty="0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6DD1F888-7A90-4FC2-A180-014DBAF56E93}" type="parTrans" cxnId="{4ABEAC20-65C9-4E0C-8296-D2DCD1E33C3A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18DE83BD-F138-444C-8E05-08A5246FC6D0}" type="sibTrans" cxnId="{4ABEAC20-65C9-4E0C-8296-D2DCD1E33C3A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rgbClr val="002060"/>
            </a:solidFill>
          </a:endParaRPr>
        </a:p>
      </dgm:t>
    </dgm:pt>
    <dgm:pt modelId="{7EB816C5-CFA4-466C-AE3E-C1DCA7CA644D}" type="pres">
      <dgm:prSet presAssocID="{FC3F2ACF-C1A6-4D4D-83C3-D885A78D2C30}" presName="CompostProcess" presStyleCnt="0">
        <dgm:presLayoutVars>
          <dgm:dir/>
          <dgm:resizeHandles val="exact"/>
        </dgm:presLayoutVars>
      </dgm:prSet>
      <dgm:spPr/>
    </dgm:pt>
    <dgm:pt modelId="{16DF4CC3-C524-4F56-8346-4CD55F0CBA84}" type="pres">
      <dgm:prSet presAssocID="{FC3F2ACF-C1A6-4D4D-83C3-D885A78D2C30}" presName="arrow" presStyleLbl="bgShp" presStyleIdx="0" presStyleCnt="1"/>
      <dgm:spPr/>
    </dgm:pt>
    <dgm:pt modelId="{09E0706E-49D3-4998-A291-952403FC4CB2}" type="pres">
      <dgm:prSet presAssocID="{FC3F2ACF-C1A6-4D4D-83C3-D885A78D2C30}" presName="linearProcess" presStyleCnt="0"/>
      <dgm:spPr/>
    </dgm:pt>
    <dgm:pt modelId="{2120A0C8-13F5-4801-AB7D-136012E335E2}" type="pres">
      <dgm:prSet presAssocID="{31277FE2-895D-47C4-BEFE-B0E163DE218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777346-A439-48C3-9BF3-6BCEB7EF7A43}" type="pres">
      <dgm:prSet presAssocID="{24655EB0-4C17-42D5-94FB-4E9968DC97F7}" presName="sibTrans" presStyleCnt="0"/>
      <dgm:spPr/>
    </dgm:pt>
    <dgm:pt modelId="{8BFFE698-9963-49E3-9A9F-5420722499B2}" type="pres">
      <dgm:prSet presAssocID="{51641C41-B1BA-430F-B108-E15D6A37010E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29EC47-89B6-4881-8469-7EF170A55958}" type="pres">
      <dgm:prSet presAssocID="{2FEC6793-5790-4DBA-B4A3-61670FFC18E3}" presName="sibTrans" presStyleCnt="0"/>
      <dgm:spPr/>
    </dgm:pt>
    <dgm:pt modelId="{43A231FA-57DA-401C-8842-4ADD9E6DC2AC}" type="pres">
      <dgm:prSet presAssocID="{4B3459F8-7579-458B-85EC-32A3249E677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BEAC20-65C9-4E0C-8296-D2DCD1E33C3A}" srcId="{FC3F2ACF-C1A6-4D4D-83C3-D885A78D2C30}" destId="{4B3459F8-7579-458B-85EC-32A3249E6770}" srcOrd="2" destOrd="0" parTransId="{6DD1F888-7A90-4FC2-A180-014DBAF56E93}" sibTransId="{18DE83BD-F138-444C-8E05-08A5246FC6D0}"/>
    <dgm:cxn modelId="{CEF3351D-3F96-4552-B02B-33107E221EFA}" srcId="{FC3F2ACF-C1A6-4D4D-83C3-D885A78D2C30}" destId="{51641C41-B1BA-430F-B108-E15D6A37010E}" srcOrd="1" destOrd="0" parTransId="{EB78F503-AC83-4C89-9428-6539C965BB04}" sibTransId="{2FEC6793-5790-4DBA-B4A3-61670FFC18E3}"/>
    <dgm:cxn modelId="{C270A4D3-58CA-4D73-9574-7055AAF1107F}" type="presOf" srcId="{51641C41-B1BA-430F-B108-E15D6A37010E}" destId="{8BFFE698-9963-49E3-9A9F-5420722499B2}" srcOrd="0" destOrd="0" presId="urn:microsoft.com/office/officeart/2005/8/layout/hProcess9"/>
    <dgm:cxn modelId="{246EF121-10F3-4F86-BD63-94D229FEA355}" type="presOf" srcId="{FC3F2ACF-C1A6-4D4D-83C3-D885A78D2C30}" destId="{7EB816C5-CFA4-466C-AE3E-C1DCA7CA644D}" srcOrd="0" destOrd="0" presId="urn:microsoft.com/office/officeart/2005/8/layout/hProcess9"/>
    <dgm:cxn modelId="{EC8A493D-B63C-4064-8E62-E2DF7DC92EDB}" type="presOf" srcId="{4B3459F8-7579-458B-85EC-32A3249E6770}" destId="{43A231FA-57DA-401C-8842-4ADD9E6DC2AC}" srcOrd="0" destOrd="0" presId="urn:microsoft.com/office/officeart/2005/8/layout/hProcess9"/>
    <dgm:cxn modelId="{3DE530D3-DD11-43FB-B449-254D7496A932}" type="presOf" srcId="{31277FE2-895D-47C4-BEFE-B0E163DE2187}" destId="{2120A0C8-13F5-4801-AB7D-136012E335E2}" srcOrd="0" destOrd="0" presId="urn:microsoft.com/office/officeart/2005/8/layout/hProcess9"/>
    <dgm:cxn modelId="{1418EA3B-041F-42AD-B31E-70E4675785C0}" srcId="{FC3F2ACF-C1A6-4D4D-83C3-D885A78D2C30}" destId="{31277FE2-895D-47C4-BEFE-B0E163DE2187}" srcOrd="0" destOrd="0" parTransId="{229A186D-CD4C-412C-9C1A-9C29D3ECD468}" sibTransId="{24655EB0-4C17-42D5-94FB-4E9968DC97F7}"/>
    <dgm:cxn modelId="{AC181A0B-73B2-479C-BBCC-03B445894F14}" type="presParOf" srcId="{7EB816C5-CFA4-466C-AE3E-C1DCA7CA644D}" destId="{16DF4CC3-C524-4F56-8346-4CD55F0CBA84}" srcOrd="0" destOrd="0" presId="urn:microsoft.com/office/officeart/2005/8/layout/hProcess9"/>
    <dgm:cxn modelId="{7C197B20-DE2D-4D7A-976A-8E77B1C5363D}" type="presParOf" srcId="{7EB816C5-CFA4-466C-AE3E-C1DCA7CA644D}" destId="{09E0706E-49D3-4998-A291-952403FC4CB2}" srcOrd="1" destOrd="0" presId="urn:microsoft.com/office/officeart/2005/8/layout/hProcess9"/>
    <dgm:cxn modelId="{DE223FD3-0C66-4277-BFC3-B88C9DDB0748}" type="presParOf" srcId="{09E0706E-49D3-4998-A291-952403FC4CB2}" destId="{2120A0C8-13F5-4801-AB7D-136012E335E2}" srcOrd="0" destOrd="0" presId="urn:microsoft.com/office/officeart/2005/8/layout/hProcess9"/>
    <dgm:cxn modelId="{978B2072-A87F-496F-862D-E32408703986}" type="presParOf" srcId="{09E0706E-49D3-4998-A291-952403FC4CB2}" destId="{9B777346-A439-48C3-9BF3-6BCEB7EF7A43}" srcOrd="1" destOrd="0" presId="urn:microsoft.com/office/officeart/2005/8/layout/hProcess9"/>
    <dgm:cxn modelId="{DECA3696-26D6-4033-AD0E-C2C3A9C22997}" type="presParOf" srcId="{09E0706E-49D3-4998-A291-952403FC4CB2}" destId="{8BFFE698-9963-49E3-9A9F-5420722499B2}" srcOrd="2" destOrd="0" presId="urn:microsoft.com/office/officeart/2005/8/layout/hProcess9"/>
    <dgm:cxn modelId="{69655966-A6DB-4841-90A0-938EB07CFCDB}" type="presParOf" srcId="{09E0706E-49D3-4998-A291-952403FC4CB2}" destId="{6A29EC47-89B6-4881-8469-7EF170A55958}" srcOrd="3" destOrd="0" presId="urn:microsoft.com/office/officeart/2005/8/layout/hProcess9"/>
    <dgm:cxn modelId="{9FBAB0C1-BB28-4911-9DE5-45C17771CE00}" type="presParOf" srcId="{09E0706E-49D3-4998-A291-952403FC4CB2}" destId="{43A231FA-57DA-401C-8842-4ADD9E6DC2A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D8D059-006C-403D-8275-0ED24E1ED738}" type="doc">
      <dgm:prSet loTypeId="urn:microsoft.com/office/officeart/2005/8/layout/hProcess9" loCatId="process" qsTypeId="urn:microsoft.com/office/officeart/2005/8/quickstyle/3d1" qsCatId="3D" csTypeId="urn:microsoft.com/office/officeart/2005/8/colors/accent1_3" csCatId="accent1" phldr="1"/>
      <dgm:spPr/>
    </dgm:pt>
    <dgm:pt modelId="{71A3A642-1FA6-471C-8411-05D453E5E841}">
      <dgm:prSet phldrT="[Текст]"/>
      <dgm:spPr/>
      <dgm:t>
        <a:bodyPr/>
        <a:lstStyle/>
        <a:p>
          <a:r>
            <a:rPr lang="ru-RU" b="1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</a:rPr>
            <a:t>крутой</a:t>
          </a:r>
          <a:endParaRPr lang="ru-RU" b="1" dirty="0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4A8A89D0-77FC-47EF-884D-FF67464D901D}" type="parTrans" cxnId="{31F0E4C7-771E-48CA-B312-452BE01BC945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26F50ACC-FB9F-44CE-A316-5F02B0A95AEF}" type="sibTrans" cxnId="{31F0E4C7-771E-48CA-B312-452BE01BC945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1EAC9BF1-FF99-4CB4-ADBE-7C0EF062EC34}">
      <dgm:prSet phldrT="[Текст]"/>
      <dgm:spPr/>
      <dgm:t>
        <a:bodyPr/>
        <a:lstStyle/>
        <a:p>
          <a:r>
            <a:rPr lang="ru-RU" b="1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</a:rPr>
            <a:t>обрывистый</a:t>
          </a:r>
          <a:endParaRPr lang="ru-RU" b="1" dirty="0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2C603E41-D5D8-42C0-83E9-38E2219089AE}" type="parTrans" cxnId="{4DB38FF4-1FFD-44E4-898F-5950310C2A71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C95B0BE3-EB68-4512-9ACA-66581F2ED396}" type="sibTrans" cxnId="{4DB38FF4-1FFD-44E4-898F-5950310C2A71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20E2E24A-685A-44BE-BC69-BF8B4F3DA97D}">
      <dgm:prSet phldrT="[Текст]"/>
      <dgm:spPr/>
      <dgm:t>
        <a:bodyPr/>
        <a:lstStyle/>
        <a:p>
          <a:r>
            <a:rPr lang="ru-RU" b="1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</a:rPr>
            <a:t>отвесный</a:t>
          </a:r>
          <a:endParaRPr lang="ru-RU" b="1" dirty="0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5CC20C0A-D37A-4CB8-AC0D-71C6995746D5}" type="parTrans" cxnId="{DE6BBE4E-49F3-4064-8C9F-F61249FA0F24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A60222EA-8B51-4F0E-8802-16A22169E284}" type="sibTrans" cxnId="{DE6BBE4E-49F3-4064-8C9F-F61249FA0F24}">
      <dgm:prSet/>
      <dgm:spPr/>
      <dgm:t>
        <a:bodyPr/>
        <a:lstStyle/>
        <a:p>
          <a:endParaRPr lang="ru-RU" b="1">
            <a:ln>
              <a:solidFill>
                <a:schemeClr val="tx1"/>
              </a:solidFill>
            </a:ln>
            <a:solidFill>
              <a:schemeClr val="tx1"/>
            </a:solidFill>
          </a:endParaRPr>
        </a:p>
      </dgm:t>
    </dgm:pt>
    <dgm:pt modelId="{BE274739-95F6-4FE1-B4D5-FBB2E9EFA5E2}" type="pres">
      <dgm:prSet presAssocID="{37D8D059-006C-403D-8275-0ED24E1ED738}" presName="CompostProcess" presStyleCnt="0">
        <dgm:presLayoutVars>
          <dgm:dir/>
          <dgm:resizeHandles val="exact"/>
        </dgm:presLayoutVars>
      </dgm:prSet>
      <dgm:spPr/>
    </dgm:pt>
    <dgm:pt modelId="{8B2FA27B-BFE7-4592-8E9D-4CE8D7C1DF05}" type="pres">
      <dgm:prSet presAssocID="{37D8D059-006C-403D-8275-0ED24E1ED738}" presName="arrow" presStyleLbl="bgShp" presStyleIdx="0" presStyleCnt="1"/>
      <dgm:spPr/>
    </dgm:pt>
    <dgm:pt modelId="{F76A6534-BBCD-4450-AF6A-BA89E82061F0}" type="pres">
      <dgm:prSet presAssocID="{37D8D059-006C-403D-8275-0ED24E1ED738}" presName="linearProcess" presStyleCnt="0"/>
      <dgm:spPr/>
    </dgm:pt>
    <dgm:pt modelId="{7DAA3895-ECA0-40A1-AA57-9D08688C6B73}" type="pres">
      <dgm:prSet presAssocID="{71A3A642-1FA6-471C-8411-05D453E5E841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875761-C9D2-4523-8313-08FF1F0560E1}" type="pres">
      <dgm:prSet presAssocID="{26F50ACC-FB9F-44CE-A316-5F02B0A95AEF}" presName="sibTrans" presStyleCnt="0"/>
      <dgm:spPr/>
    </dgm:pt>
    <dgm:pt modelId="{BEFB7514-B0B1-42EE-8F87-27DAC4BFC4CE}" type="pres">
      <dgm:prSet presAssocID="{1EAC9BF1-FF99-4CB4-ADBE-7C0EF062EC34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CDD511-EAD9-4801-A6C8-B1F5F1BEAF2E}" type="pres">
      <dgm:prSet presAssocID="{C95B0BE3-EB68-4512-9ACA-66581F2ED396}" presName="sibTrans" presStyleCnt="0"/>
      <dgm:spPr/>
    </dgm:pt>
    <dgm:pt modelId="{B6E026B3-E673-4131-8186-0D22A4AD03ED}" type="pres">
      <dgm:prSet presAssocID="{20E2E24A-685A-44BE-BC69-BF8B4F3DA97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693354-999A-4B4E-9EB2-94A7E60C9A40}" type="presOf" srcId="{37D8D059-006C-403D-8275-0ED24E1ED738}" destId="{BE274739-95F6-4FE1-B4D5-FBB2E9EFA5E2}" srcOrd="0" destOrd="0" presId="urn:microsoft.com/office/officeart/2005/8/layout/hProcess9"/>
    <dgm:cxn modelId="{9FFC74CE-9579-40A2-9A06-7A800138FD60}" type="presOf" srcId="{71A3A642-1FA6-471C-8411-05D453E5E841}" destId="{7DAA3895-ECA0-40A1-AA57-9D08688C6B73}" srcOrd="0" destOrd="0" presId="urn:microsoft.com/office/officeart/2005/8/layout/hProcess9"/>
    <dgm:cxn modelId="{419EB8EE-37E0-402A-BCE7-B243BA4EE84B}" type="presOf" srcId="{1EAC9BF1-FF99-4CB4-ADBE-7C0EF062EC34}" destId="{BEFB7514-B0B1-42EE-8F87-27DAC4BFC4CE}" srcOrd="0" destOrd="0" presId="urn:microsoft.com/office/officeart/2005/8/layout/hProcess9"/>
    <dgm:cxn modelId="{DE6BBE4E-49F3-4064-8C9F-F61249FA0F24}" srcId="{37D8D059-006C-403D-8275-0ED24E1ED738}" destId="{20E2E24A-685A-44BE-BC69-BF8B4F3DA97D}" srcOrd="2" destOrd="0" parTransId="{5CC20C0A-D37A-4CB8-AC0D-71C6995746D5}" sibTransId="{A60222EA-8B51-4F0E-8802-16A22169E284}"/>
    <dgm:cxn modelId="{FAFE18F5-20C2-4EB1-AD27-A96669D8C3D1}" type="presOf" srcId="{20E2E24A-685A-44BE-BC69-BF8B4F3DA97D}" destId="{B6E026B3-E673-4131-8186-0D22A4AD03ED}" srcOrd="0" destOrd="0" presId="urn:microsoft.com/office/officeart/2005/8/layout/hProcess9"/>
    <dgm:cxn modelId="{4DB38FF4-1FFD-44E4-898F-5950310C2A71}" srcId="{37D8D059-006C-403D-8275-0ED24E1ED738}" destId="{1EAC9BF1-FF99-4CB4-ADBE-7C0EF062EC34}" srcOrd="1" destOrd="0" parTransId="{2C603E41-D5D8-42C0-83E9-38E2219089AE}" sibTransId="{C95B0BE3-EB68-4512-9ACA-66581F2ED396}"/>
    <dgm:cxn modelId="{31F0E4C7-771E-48CA-B312-452BE01BC945}" srcId="{37D8D059-006C-403D-8275-0ED24E1ED738}" destId="{71A3A642-1FA6-471C-8411-05D453E5E841}" srcOrd="0" destOrd="0" parTransId="{4A8A89D0-77FC-47EF-884D-FF67464D901D}" sibTransId="{26F50ACC-FB9F-44CE-A316-5F02B0A95AEF}"/>
    <dgm:cxn modelId="{C4175406-E153-4F71-8320-7E4FF5DDAC07}" type="presParOf" srcId="{BE274739-95F6-4FE1-B4D5-FBB2E9EFA5E2}" destId="{8B2FA27B-BFE7-4592-8E9D-4CE8D7C1DF05}" srcOrd="0" destOrd="0" presId="urn:microsoft.com/office/officeart/2005/8/layout/hProcess9"/>
    <dgm:cxn modelId="{7ADD403B-CE79-4C9C-A0B4-17009BB9AB4D}" type="presParOf" srcId="{BE274739-95F6-4FE1-B4D5-FBB2E9EFA5E2}" destId="{F76A6534-BBCD-4450-AF6A-BA89E82061F0}" srcOrd="1" destOrd="0" presId="urn:microsoft.com/office/officeart/2005/8/layout/hProcess9"/>
    <dgm:cxn modelId="{785FE031-5BC3-46A1-82BE-C8D608D895D9}" type="presParOf" srcId="{F76A6534-BBCD-4450-AF6A-BA89E82061F0}" destId="{7DAA3895-ECA0-40A1-AA57-9D08688C6B73}" srcOrd="0" destOrd="0" presId="urn:microsoft.com/office/officeart/2005/8/layout/hProcess9"/>
    <dgm:cxn modelId="{3723CEA5-380A-4AE9-A742-04543105FAFC}" type="presParOf" srcId="{F76A6534-BBCD-4450-AF6A-BA89E82061F0}" destId="{62875761-C9D2-4523-8313-08FF1F0560E1}" srcOrd="1" destOrd="0" presId="urn:microsoft.com/office/officeart/2005/8/layout/hProcess9"/>
    <dgm:cxn modelId="{07191D72-2C97-48CA-96E9-6DB3E6AB7E6F}" type="presParOf" srcId="{F76A6534-BBCD-4450-AF6A-BA89E82061F0}" destId="{BEFB7514-B0B1-42EE-8F87-27DAC4BFC4CE}" srcOrd="2" destOrd="0" presId="urn:microsoft.com/office/officeart/2005/8/layout/hProcess9"/>
    <dgm:cxn modelId="{9E53C343-F622-49C7-A3A8-A412AB639529}" type="presParOf" srcId="{F76A6534-BBCD-4450-AF6A-BA89E82061F0}" destId="{E6CDD511-EAD9-4801-A6C8-B1F5F1BEAF2E}" srcOrd="3" destOrd="0" presId="urn:microsoft.com/office/officeart/2005/8/layout/hProcess9"/>
    <dgm:cxn modelId="{435FFC67-8D35-4A18-955B-8166428C27ED}" type="presParOf" srcId="{F76A6534-BBCD-4450-AF6A-BA89E82061F0}" destId="{B6E026B3-E673-4131-8186-0D22A4AD03ED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A06E7EC-47F9-4892-AA30-8681A6EEED68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191D0D3-39DC-4164-A551-F6588CF604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FD5C3-A5F8-4081-BA23-FA3FAAB070BC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650CD-5042-41BA-9FED-86E7F50F57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3AF0-E6C4-4AAE-A8E7-6791587CB0B7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122E-7130-4EDB-871F-1C82C7314D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F0CF-2B1D-4B3A-B815-7C4D65968450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E6EF-F8C4-46A4-980B-C4169AF55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EBDA4-89D8-4F2E-8BE7-ACB114F0A518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04F6-A52C-4101-B1F3-9D2B088DD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4E9A-1C6A-4F96-ABFC-EBB20547BC69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8AF45-E20E-479A-9B4D-E03552042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8327-BED8-46F3-94F9-EC2F1723F019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8BCC-9541-4D48-A722-BBD5DC844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B5D3-949C-4664-9A9B-1CCAE5C4C45A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4CF2-00DD-4865-954E-063FD37DA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986F6-951B-487F-8048-113B57E137E9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6A8-2C93-49AB-B1C3-FCE19090E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E545-D767-4861-9585-96863DC58F64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B5B13-F5AB-4E42-A0F2-34C928063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5F5E-D8B2-4E52-A3AD-2867503AE3AC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AE9D-596B-4C32-83C9-DCC6867656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911CA-C977-40DB-AD98-02C219C7FB46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FEFC4-BED5-45A1-B52E-BC4FB1B538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EEA75B-2C94-45D5-BD6D-15CB7ACA63DD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4E9D83-E23B-48A4-B4E5-F06B98F54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3" r:id="rId2"/>
    <p:sldLayoutId id="2147483792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93" r:id="rId9"/>
    <p:sldLayoutId id="2147483789" r:id="rId10"/>
    <p:sldLayoutId id="214748379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772816"/>
            <a:ext cx="896448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/>
              <a:t>Тема: Употребление синонимов и антонимов в речи.</a:t>
            </a:r>
          </a:p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 класс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357166"/>
          <a:ext cx="8286807" cy="6072230"/>
        </p:xfrm>
        <a:graphic>
          <a:graphicData uri="http://schemas.openxmlformats.org/drawingml/2006/table">
            <a:tbl>
              <a:tblPr/>
              <a:tblGrid>
                <a:gridCol w="2760941"/>
                <a:gridCol w="2762933"/>
                <a:gridCol w="2762933"/>
              </a:tblGrid>
              <a:tr h="27831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Calibri"/>
                          <a:ea typeface="Times New Roman"/>
                          <a:cs typeface="Times New Roman"/>
                        </a:rPr>
                        <a:t>Синонимы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dirty="0">
                          <a:latin typeface="Calibri"/>
                          <a:ea typeface="Times New Roman"/>
                          <a:cs typeface="Times New Roman"/>
                        </a:rPr>
                        <a:t>1. это слова одной и той же части речи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2. разные по </a:t>
                      </a: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значению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3.одинаковые </a:t>
                      </a: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по звучанию и написанию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1. Это слова разных  частей речи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dirty="0">
                          <a:latin typeface="Calibri"/>
                          <a:ea typeface="Times New Roman"/>
                          <a:cs typeface="Times New Roman"/>
                        </a:rPr>
                        <a:t>2. близкие по </a:t>
                      </a:r>
                      <a:r>
                        <a:rPr lang="ru-RU" sz="2000" b="1" u="none" dirty="0" err="1">
                          <a:latin typeface="Calibri"/>
                          <a:ea typeface="Times New Roman"/>
                          <a:cs typeface="Times New Roman"/>
                        </a:rPr>
                        <a:t>значе-нию</a:t>
                      </a:r>
                      <a:endParaRPr lang="ru-RU" sz="2000" b="1" u="none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dirty="0">
                          <a:latin typeface="Calibri"/>
                          <a:ea typeface="Times New Roman"/>
                          <a:cs typeface="Times New Roman"/>
                        </a:rPr>
                        <a:t>3. разные по </a:t>
                      </a:r>
                      <a:r>
                        <a:rPr lang="ru-RU" sz="2000" b="1" u="none" dirty="0" smtClean="0">
                          <a:latin typeface="Calibri"/>
                          <a:ea typeface="Times New Roman"/>
                          <a:cs typeface="Times New Roman"/>
                        </a:rPr>
                        <a:t>звучанию </a:t>
                      </a:r>
                      <a:r>
                        <a:rPr lang="ru-RU" sz="2000" b="1" u="none" dirty="0">
                          <a:latin typeface="Calibri"/>
                          <a:ea typeface="Times New Roman"/>
                          <a:cs typeface="Times New Roman"/>
                        </a:rPr>
                        <a:t>и написанию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9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Calibri"/>
                          <a:ea typeface="Times New Roman"/>
                          <a:cs typeface="Times New Roman"/>
                        </a:rPr>
                        <a:t>Антонимы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1. это слова одной и той же части речи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2. имеют </a:t>
                      </a:r>
                      <a:r>
                        <a:rPr lang="ru-RU" sz="2000" b="1" dirty="0" err="1">
                          <a:latin typeface="Calibri"/>
                          <a:ea typeface="Times New Roman"/>
                          <a:cs typeface="Times New Roman"/>
                        </a:rPr>
                        <a:t>противопо-ложное</a:t>
                      </a: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 лексическое значение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3.одинаковые </a:t>
                      </a: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по звучанию и написанию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1. Это слова разных  частей речи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2. близкие по  </a:t>
                      </a:r>
                      <a:r>
                        <a:rPr lang="ru-RU" sz="2000" b="1" dirty="0" err="1">
                          <a:latin typeface="Calibri"/>
                          <a:ea typeface="Times New Roman"/>
                          <a:cs typeface="Times New Roman"/>
                        </a:rPr>
                        <a:t>лексиче-скому</a:t>
                      </a: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значению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3. разные по </a:t>
                      </a: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звучанию </a:t>
                      </a: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и написанию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357166"/>
          <a:ext cx="8286807" cy="6072230"/>
        </p:xfrm>
        <a:graphic>
          <a:graphicData uri="http://schemas.openxmlformats.org/drawingml/2006/table">
            <a:tbl>
              <a:tblPr/>
              <a:tblGrid>
                <a:gridCol w="2760941"/>
                <a:gridCol w="2762933"/>
                <a:gridCol w="2762933"/>
              </a:tblGrid>
              <a:tr h="27831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Calibri"/>
                          <a:ea typeface="Times New Roman"/>
                          <a:cs typeface="Times New Roman"/>
                        </a:rPr>
                        <a:t>Синонимы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 это слова одной и той же части речи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2. разные по </a:t>
                      </a: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значению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3.одинаковые </a:t>
                      </a: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по звучанию и написанию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1. Это слова разных  частей речи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 близкие по </a:t>
                      </a:r>
                      <a:r>
                        <a:rPr lang="ru-RU" sz="2000" b="1" u="sng" dirty="0" err="1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значе-нию</a:t>
                      </a:r>
                      <a:endParaRPr lang="ru-RU" sz="2000" b="1" u="sng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 разные по </a:t>
                      </a:r>
                      <a:r>
                        <a:rPr lang="ru-RU" sz="2000" b="1" u="sng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звучанию </a:t>
                      </a:r>
                      <a:r>
                        <a:rPr lang="ru-RU" sz="2000" b="1" u="sng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 написанию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9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Calibri"/>
                          <a:ea typeface="Times New Roman"/>
                          <a:cs typeface="Times New Roman"/>
                        </a:rPr>
                        <a:t>Антонимы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 это слова одной и той же части речи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 имеют </a:t>
                      </a:r>
                      <a:r>
                        <a:rPr lang="ru-RU" sz="2000" b="1" u="sng" dirty="0" err="1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противопо-ложное</a:t>
                      </a:r>
                      <a:r>
                        <a:rPr lang="ru-RU" sz="2000" b="1" u="sng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лексическое значение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3.одинаковые </a:t>
                      </a: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по звучанию и написанию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1. Это слова разных  частей речи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2. близкие по  </a:t>
                      </a:r>
                      <a:r>
                        <a:rPr lang="ru-RU" sz="2000" b="1" dirty="0" err="1">
                          <a:latin typeface="Calibri"/>
                          <a:ea typeface="Times New Roman"/>
                          <a:cs typeface="Times New Roman"/>
                        </a:rPr>
                        <a:t>лексиче-скому</a:t>
                      </a:r>
                      <a:r>
                        <a:rPr lang="ru-RU" sz="20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 smtClean="0">
                          <a:latin typeface="Calibri"/>
                          <a:ea typeface="Times New Roman"/>
                          <a:cs typeface="Times New Roman"/>
                        </a:rPr>
                        <a:t>значению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 разные по </a:t>
                      </a:r>
                      <a:r>
                        <a:rPr lang="ru-RU" sz="2000" b="1" u="sng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звучанию </a:t>
                      </a:r>
                      <a:r>
                        <a:rPr lang="ru-RU" sz="2000" b="1" u="sng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 написанию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428604"/>
            <a:ext cx="406393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 err="1">
                <a:latin typeface="Monotype Corsiva" pitchFamily="66" charset="0"/>
                <a:cs typeface="+mn-cs"/>
              </a:rPr>
              <a:t>Физминутка</a:t>
            </a:r>
            <a:endParaRPr lang="ru-RU" sz="5400" b="1" spc="300" dirty="0"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57224" y="1643049"/>
          <a:ext cx="7715304" cy="4643473"/>
        </p:xfrm>
        <a:graphic>
          <a:graphicData uri="http://schemas.openxmlformats.org/drawingml/2006/table">
            <a:tbl>
              <a:tblPr/>
              <a:tblGrid>
                <a:gridCol w="3537083"/>
                <a:gridCol w="4178221"/>
              </a:tblGrid>
              <a:tr h="88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одевается</a:t>
                      </a:r>
                      <a:endParaRPr lang="ru-RU" sz="4400" b="1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  уйдёт</a:t>
                      </a:r>
                      <a:endParaRPr lang="ru-RU" sz="4400" b="1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высоко</a:t>
                      </a:r>
                      <a:endParaRPr lang="ru-RU" sz="4400" b="1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  сладко</a:t>
                      </a:r>
                      <a:endParaRPr lang="ru-RU" sz="4400" b="1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горько </a:t>
                      </a:r>
                      <a:endParaRPr lang="ru-RU" sz="4400" b="1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 раздевается</a:t>
                      </a:r>
                      <a:endParaRPr lang="ru-RU" sz="4400" b="1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говорит</a:t>
                      </a:r>
                      <a:endParaRPr lang="ru-RU" sz="4400" b="1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 низко</a:t>
                      </a:r>
                      <a:endParaRPr lang="ru-RU" sz="4400" b="1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5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придёт </a:t>
                      </a:r>
                      <a:endParaRPr lang="ru-RU" sz="4400" b="1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 dirty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 молчит</a:t>
                      </a:r>
                      <a:endParaRPr lang="ru-RU" sz="4400" b="1" i="0" dirty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42910" y="214290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Выполните  на стр.28  упр.  №70</a:t>
            </a:r>
          </a:p>
          <a:p>
            <a:r>
              <a:rPr lang="ru-RU" sz="2400" dirty="0" smtClean="0"/>
              <a:t> Подберите к словам первого столбика слова из второго столбика с противоположным значением: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57224" y="1643049"/>
          <a:ext cx="7715304" cy="4839661"/>
        </p:xfrm>
        <a:graphic>
          <a:graphicData uri="http://schemas.openxmlformats.org/drawingml/2006/table">
            <a:tbl>
              <a:tblPr/>
              <a:tblGrid>
                <a:gridCol w="3537083"/>
                <a:gridCol w="4178221"/>
              </a:tblGrid>
              <a:tr h="88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 dirty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одевается</a:t>
                      </a:r>
                      <a:endParaRPr lang="ru-RU" sz="4400" b="1" i="0" dirty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 dirty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  </a:t>
                      </a:r>
                      <a:r>
                        <a:rPr kumimoji="0" lang="ru-RU" sz="4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раздевается</a:t>
                      </a:r>
                      <a:endParaRPr lang="ru-RU" sz="4400" b="1" i="0" dirty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высоко</a:t>
                      </a:r>
                      <a:endParaRPr lang="ru-RU" sz="4400" b="1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 dirty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r>
                        <a:rPr kumimoji="0" lang="ru-RU" sz="4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низко</a:t>
                      </a:r>
                      <a:endParaRPr lang="ru-RU" sz="4400" b="1" i="0" dirty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3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 dirty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горько </a:t>
                      </a:r>
                      <a:endParaRPr lang="ru-RU" sz="4400" b="1" i="0" dirty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b="1" i="0" dirty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r>
                        <a:rPr kumimoji="0" lang="ru-RU" sz="4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сладко</a:t>
                      </a:r>
                      <a:endParaRPr kumimoji="0" lang="ru-RU" sz="4000" b="1" i="0" kern="1200" dirty="0" smtClean="0">
                        <a:solidFill>
                          <a:schemeClr val="tx1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 baseline="0" dirty="0" smtClean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 г</a:t>
                      </a:r>
                      <a:r>
                        <a:rPr lang="ru-RU" sz="4800" b="1" i="0" dirty="0" smtClean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оворит</a:t>
                      </a:r>
                      <a:endParaRPr lang="ru-RU" sz="4400" b="1" i="0" dirty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b="1" i="0" dirty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r>
                        <a:rPr kumimoji="0" lang="ru-RU" sz="4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молчит</a:t>
                      </a:r>
                      <a:endParaRPr kumimoji="0" lang="ru-RU" sz="4400" b="1" i="0" kern="1200" dirty="0" smtClean="0">
                        <a:solidFill>
                          <a:schemeClr val="tx1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5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1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придёт </a:t>
                      </a:r>
                      <a:endParaRPr lang="ru-RU" sz="4400" b="1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b="1" i="0" dirty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r>
                        <a:rPr kumimoji="0" lang="ru-RU" sz="4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уйдёт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42910" y="214290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Выполните  на стр.28  упр.  №70</a:t>
            </a:r>
          </a:p>
          <a:p>
            <a:r>
              <a:rPr lang="ru-RU" sz="2400" dirty="0" smtClean="0"/>
              <a:t> Подберите к словам первого столбика слова из второго столбика с противоположным значением: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/>
        </p:nvGraphicFramePr>
        <p:xfrm>
          <a:off x="539552" y="836712"/>
          <a:ext cx="8208912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1" name="TextBox 10"/>
          <p:cNvSpPr txBox="1">
            <a:spLocks noChangeArrowheads="1"/>
          </p:cNvSpPr>
          <p:nvPr/>
        </p:nvSpPr>
        <p:spPr bwMode="auto">
          <a:xfrm>
            <a:off x="1357290" y="285728"/>
            <a:ext cx="65934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>
                <a:latin typeface="Monotype Corsiva" pitchFamily="66" charset="0"/>
              </a:rPr>
              <a:t>Сравни слова в каждой группе:</a:t>
            </a:r>
          </a:p>
        </p:txBody>
      </p:sp>
      <p:graphicFrame>
        <p:nvGraphicFramePr>
          <p:cNvPr id="12" name="Схема 11"/>
          <p:cNvGraphicFramePr/>
          <p:nvPr/>
        </p:nvGraphicFramePr>
        <p:xfrm>
          <a:off x="611560" y="2492896"/>
          <a:ext cx="8136904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611560" y="4725144"/>
          <a:ext cx="8136904" cy="2132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Graphic spid="12" grpId="0">
        <p:bldAsOne/>
      </p:bldGraphic>
      <p:bldGraphic spid="13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quot;Маугли&quot; - книжка родом из детств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500042"/>
            <a:ext cx="1511300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6" descr="http://img1.liveinternet.ru/images/attach/c/4/81/625/81625633_large_zay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14290"/>
            <a:ext cx="2339975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8" descr="миш (514x699, 377Kb)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29454" y="1785926"/>
            <a:ext cx="1679575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0" descr=" Фотографии животных - &quot;Дети животных&quot; 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488" y="2928934"/>
            <a:ext cx="17287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9512" y="2636912"/>
            <a:ext cx="2535100" cy="156966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ln w="11430">
                  <a:solidFill>
                    <a:sysClr val="windowText" lastClr="000000"/>
                  </a:solidFill>
                </a:ln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трусливыйбоязливый</a:t>
            </a:r>
            <a:endParaRPr lang="ru-RU" sz="3200" b="1" dirty="0">
              <a:ln w="11430">
                <a:solidFill>
                  <a:sysClr val="windowText" lastClr="000000"/>
                </a:solidFill>
              </a:ln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>
                  <a:solidFill>
                    <a:sysClr val="windowText" lastClr="000000"/>
                  </a:solidFill>
                </a:ln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несмелый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714612" y="4857760"/>
            <a:ext cx="28031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хитрая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лукавая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плутоватая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43438" y="2500306"/>
            <a:ext cx="235916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злой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сердитый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коварный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228184" y="4797152"/>
            <a:ext cx="2592288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tx1"/>
                  </a:solidFill>
                  <a:prstDash val="solid"/>
                </a:ln>
                <a:latin typeface="+mn-lt"/>
                <a:cs typeface="+mn-cs"/>
              </a:rPr>
              <a:t>неуклюжий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tx1"/>
                  </a:solidFill>
                  <a:prstDash val="solid"/>
                </a:ln>
                <a:latin typeface="+mn-lt"/>
                <a:cs typeface="+mn-cs"/>
              </a:rPr>
              <a:t>неловкий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tx1"/>
                  </a:solidFill>
                  <a:prstDash val="solid"/>
                </a:ln>
                <a:latin typeface="+mn-lt"/>
                <a:cs typeface="+mn-cs"/>
              </a:rPr>
              <a:t>косолапый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428604"/>
            <a:ext cx="1871662" cy="2087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754324" y="2015738"/>
            <a:ext cx="1851025" cy="2663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857752" y="214290"/>
            <a:ext cx="1851025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000892" y="1928802"/>
            <a:ext cx="1851025" cy="2643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357422" y="4714884"/>
          <a:ext cx="4357720" cy="1643074"/>
        </p:xfrm>
        <a:graphic>
          <a:graphicData uri="http://schemas.openxmlformats.org/drawingml/2006/table">
            <a:tbl>
              <a:tblPr/>
              <a:tblGrid>
                <a:gridCol w="871544"/>
                <a:gridCol w="871544"/>
                <a:gridCol w="871544"/>
                <a:gridCol w="871544"/>
                <a:gridCol w="871544"/>
              </a:tblGrid>
              <a:tr h="821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i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1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i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2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i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3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i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4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i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5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i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i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i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i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i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Прочитайте ряды слов и определите, какие из данных рядов являются синонимическими рядами. Заполните таблицу: под номером синонимического ряда поставьте знак «+», под номером несинонимического ряда –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знак «-»: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Смелый, храбрый, мужественный.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Глупый, неумный, недалёкий.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Добрый, жадный, щедрый.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Вечный, бессмертный, временный.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Бездушный, чёрствый, отзывчивый.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11188" y="476250"/>
            <a:ext cx="73739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dirty="0">
                <a:latin typeface="Monotype Corsiva" pitchFamily="66" charset="0"/>
              </a:rPr>
              <a:t>Смелый, храбрый, мужественный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11188" y="1196975"/>
            <a:ext cx="6623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dirty="0">
                <a:latin typeface="Monotype Corsiva" pitchFamily="66" charset="0"/>
              </a:rPr>
              <a:t>Глупый, неумный, недалёкий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4213" y="1916113"/>
            <a:ext cx="59277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dirty="0">
                <a:latin typeface="Monotype Corsiva" pitchFamily="66" charset="0"/>
              </a:rPr>
              <a:t>Добрый, жадный, щедрый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4213" y="2708275"/>
            <a:ext cx="78089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dirty="0">
                <a:latin typeface="Monotype Corsiva" pitchFamily="66" charset="0"/>
              </a:rPr>
              <a:t>Вечный, бессмертный, временный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4213" y="3429000"/>
            <a:ext cx="81359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dirty="0">
                <a:latin typeface="Monotype Corsiva" pitchFamily="66" charset="0"/>
              </a:rPr>
              <a:t>Бездушный, чёрствый, отзывчивый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14348" y="4357694"/>
          <a:ext cx="756084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512168"/>
                <a:gridCol w="1512168"/>
                <a:gridCol w="1512168"/>
                <a:gridCol w="1512168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1</a:t>
                      </a:r>
                      <a:endParaRPr lang="ru-RU" sz="6600" b="1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2</a:t>
                      </a:r>
                      <a:endParaRPr lang="ru-RU" sz="6600" b="1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3</a:t>
                      </a:r>
                      <a:endParaRPr lang="ru-RU" sz="6600" b="1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4</a:t>
                      </a:r>
                      <a:endParaRPr lang="ru-RU" sz="6600" b="1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5</a:t>
                      </a:r>
                      <a:endParaRPr lang="ru-RU" sz="6600" b="1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Monotype Corsiva" pitchFamily="66" charset="0"/>
                        </a:rPr>
                        <a:t>+</a:t>
                      </a:r>
                      <a:endParaRPr lang="ru-RU" sz="6000" b="1" dirty="0"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Monotype Corsiva" pitchFamily="66" charset="0"/>
                        </a:rPr>
                        <a:t>+</a:t>
                      </a:r>
                      <a:endParaRPr lang="ru-RU" sz="6000" b="1" dirty="0"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Monotype Corsiva" pitchFamily="66" charset="0"/>
                        </a:rPr>
                        <a:t>-</a:t>
                      </a:r>
                      <a:endParaRPr lang="ru-RU" sz="6000" b="1" dirty="0"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Monotype Corsiva" pitchFamily="66" charset="0"/>
                        </a:rPr>
                        <a:t>-</a:t>
                      </a:r>
                      <a:endParaRPr lang="ru-RU" sz="6000" b="1" dirty="0"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Monotype Corsiva" pitchFamily="66" charset="0"/>
                        </a:rPr>
                        <a:t>-</a:t>
                      </a:r>
                      <a:endParaRPr lang="ru-RU" sz="6000" b="1" dirty="0"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1"/>
      <p:bldP spid="4" grpId="1"/>
      <p:bldP spid="5" grpId="1"/>
      <p:bldP spid="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77F80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 rot="1020586">
            <a:off x="2841625" y="1252538"/>
            <a:ext cx="1638300" cy="889000"/>
          </a:xfrm>
          <a:prstGeom prst="ellipse">
            <a:avLst/>
          </a:prstGeom>
          <a:solidFill>
            <a:srgbClr val="FF3399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Monotype Corsiva" pitchFamily="66" charset="0"/>
              </a:rPr>
              <a:t>печаль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Monotype Corsiva" pitchFamily="66" charset="0"/>
              </a:rPr>
              <a:t>ный</a:t>
            </a:r>
            <a:endParaRPr lang="ru-RU" sz="2400" b="1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4" name="Овал 3"/>
          <p:cNvSpPr/>
          <p:nvPr/>
        </p:nvSpPr>
        <p:spPr>
          <a:xfrm rot="2927137">
            <a:off x="1862215" y="2028238"/>
            <a:ext cx="1883193" cy="1056817"/>
          </a:xfrm>
          <a:prstGeom prst="ellipse">
            <a:avLst/>
          </a:prstGeom>
          <a:solidFill>
            <a:srgbClr val="FF3399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Monotype Corsiva" pitchFamily="66" charset="0"/>
              </a:rPr>
              <a:t>унылый</a:t>
            </a:r>
          </a:p>
        </p:txBody>
      </p:sp>
      <p:sp>
        <p:nvSpPr>
          <p:cNvPr id="17" name="Овал 16"/>
          <p:cNvSpPr/>
          <p:nvPr/>
        </p:nvSpPr>
        <p:spPr>
          <a:xfrm rot="18828807">
            <a:off x="344487" y="1938338"/>
            <a:ext cx="1939925" cy="1066800"/>
          </a:xfrm>
          <a:prstGeom prst="ellipse">
            <a:avLst/>
          </a:prstGeom>
          <a:solidFill>
            <a:srgbClr val="FF3399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Monotype Corsiva" pitchFamily="66" charset="0"/>
              </a:rPr>
              <a:t>невесёлый</a:t>
            </a:r>
          </a:p>
        </p:txBody>
      </p:sp>
      <p:sp>
        <p:nvSpPr>
          <p:cNvPr id="15" name="Овал 14"/>
          <p:cNvSpPr/>
          <p:nvPr/>
        </p:nvSpPr>
        <p:spPr>
          <a:xfrm rot="20107433">
            <a:off x="-79375" y="1263650"/>
            <a:ext cx="1706563" cy="728663"/>
          </a:xfrm>
          <a:prstGeom prst="ellipse">
            <a:avLst/>
          </a:prstGeom>
          <a:solidFill>
            <a:srgbClr val="FF3399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Monotype Corsiva" pitchFamily="66" charset="0"/>
              </a:rPr>
              <a:t>тоскли</a:t>
            </a:r>
            <a:endParaRPr lang="ru-RU" sz="2400" b="1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Monotype Corsiva" pitchFamily="66" charset="0"/>
              </a:rPr>
              <a:t>вый</a:t>
            </a:r>
          </a:p>
        </p:txBody>
      </p:sp>
      <p:sp>
        <p:nvSpPr>
          <p:cNvPr id="28" name="Ромб 27"/>
          <p:cNvSpPr/>
          <p:nvPr/>
        </p:nvSpPr>
        <p:spPr>
          <a:xfrm rot="19754541">
            <a:off x="7045325" y="1836738"/>
            <a:ext cx="2117725" cy="1012825"/>
          </a:xfrm>
          <a:prstGeom prst="diamond">
            <a:avLst/>
          </a:prstGeom>
          <a:solidFill>
            <a:srgbClr val="9812C8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проворный</a:t>
            </a:r>
          </a:p>
        </p:txBody>
      </p:sp>
      <p:sp>
        <p:nvSpPr>
          <p:cNvPr id="26" name="Ромб 25"/>
          <p:cNvSpPr/>
          <p:nvPr/>
        </p:nvSpPr>
        <p:spPr>
          <a:xfrm>
            <a:off x="6084888" y="476250"/>
            <a:ext cx="1655762" cy="1944688"/>
          </a:xfrm>
          <a:prstGeom prst="diamond">
            <a:avLst/>
          </a:prstGeom>
          <a:solidFill>
            <a:srgbClr val="9812C8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стреми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тельный</a:t>
            </a:r>
          </a:p>
        </p:txBody>
      </p:sp>
      <p:sp>
        <p:nvSpPr>
          <p:cNvPr id="29" name="Ромб 28"/>
          <p:cNvSpPr/>
          <p:nvPr/>
        </p:nvSpPr>
        <p:spPr>
          <a:xfrm rot="1400130">
            <a:off x="4567238" y="1973263"/>
            <a:ext cx="2613025" cy="973137"/>
          </a:xfrm>
          <a:prstGeom prst="diamond">
            <a:avLst/>
          </a:prstGeom>
          <a:solidFill>
            <a:srgbClr val="9812C8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Monotype Corsiva" pitchFamily="66" charset="0"/>
              </a:rPr>
              <a:t>быстрый</a:t>
            </a:r>
          </a:p>
        </p:txBody>
      </p:sp>
      <p:sp>
        <p:nvSpPr>
          <p:cNvPr id="2" name="Овал 1"/>
          <p:cNvSpPr/>
          <p:nvPr/>
        </p:nvSpPr>
        <p:spPr>
          <a:xfrm>
            <a:off x="1476375" y="908050"/>
            <a:ext cx="1511300" cy="7921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tx1"/>
                </a:solidFill>
                <a:latin typeface="Monotype Corsiva" pitchFamily="66" charset="0"/>
              </a:rPr>
              <a:t>Груст</a:t>
            </a:r>
            <a:endParaRPr lang="ru-RU" sz="2400" b="1" dirty="0">
              <a:solidFill>
                <a:schemeClr val="tx1"/>
              </a:solidFill>
              <a:latin typeface="Monotype Corsiva" pitchFamily="66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tx1"/>
                </a:solidFill>
                <a:latin typeface="Monotype Corsiva" pitchFamily="66" charset="0"/>
              </a:rPr>
              <a:t>ный</a:t>
            </a:r>
            <a:endParaRPr lang="ru-RU" sz="24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516688" y="2420938"/>
            <a:ext cx="1008062" cy="1008062"/>
          </a:xfrm>
          <a:prstGeom prst="ellipse">
            <a:avLst/>
          </a:prstGeom>
          <a:solidFill>
            <a:srgbClr val="E68AD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Ско</a:t>
            </a:r>
            <a:endParaRPr lang="ru-RU" sz="2400" b="1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рый</a:t>
            </a:r>
            <a:endParaRPr lang="ru-RU" sz="2400" b="1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 rot="19337304">
            <a:off x="1670050" y="3679825"/>
            <a:ext cx="1931988" cy="1206500"/>
          </a:xfrm>
          <a:prstGeom prst="triangle">
            <a:avLst>
              <a:gd name="adj" fmla="val 5179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Monotype Corsiva" pitchFamily="66" charset="0"/>
              </a:rPr>
              <a:t>непрочный</a:t>
            </a:r>
          </a:p>
        </p:txBody>
      </p:sp>
      <p:sp>
        <p:nvSpPr>
          <p:cNvPr id="9" name="Равнобедренный треугольник 8"/>
          <p:cNvSpPr/>
          <p:nvPr/>
        </p:nvSpPr>
        <p:spPr>
          <a:xfrm rot="1723795">
            <a:off x="4706938" y="3709988"/>
            <a:ext cx="2216150" cy="1127125"/>
          </a:xfrm>
          <a:prstGeom prst="triangle">
            <a:avLst>
              <a:gd name="adj" fmla="val 77666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bg1"/>
                </a:solidFill>
                <a:latin typeface="Monotype Corsiva" pitchFamily="66" charset="0"/>
              </a:rPr>
              <a:t>сла</a:t>
            </a:r>
            <a:endParaRPr lang="ru-RU" sz="2400" b="1" dirty="0">
              <a:solidFill>
                <a:schemeClr val="bg1"/>
              </a:solidFill>
              <a:latin typeface="Monotype Corsiva" pitchFamily="66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bg1"/>
                </a:solidFill>
                <a:latin typeface="Monotype Corsiva" pitchFamily="66" charset="0"/>
              </a:rPr>
              <a:t>бый</a:t>
            </a:r>
            <a:endParaRPr lang="ru-RU" sz="2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700338" y="4076700"/>
            <a:ext cx="3095625" cy="1512888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Monotype Corsiva" pitchFamily="66" charset="0"/>
              </a:rPr>
              <a:t>ломкий</a:t>
            </a:r>
          </a:p>
        </p:txBody>
      </p:sp>
      <p:sp>
        <p:nvSpPr>
          <p:cNvPr id="14" name="Овал 13"/>
          <p:cNvSpPr/>
          <p:nvPr/>
        </p:nvSpPr>
        <p:spPr>
          <a:xfrm>
            <a:off x="3635375" y="3716338"/>
            <a:ext cx="1419225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Хруп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кий</a:t>
            </a:r>
          </a:p>
        </p:txBody>
      </p:sp>
      <p:sp>
        <p:nvSpPr>
          <p:cNvPr id="22" name="Молния 21"/>
          <p:cNvSpPr/>
          <p:nvPr/>
        </p:nvSpPr>
        <p:spPr>
          <a:xfrm rot="1075181">
            <a:off x="1306513" y="3114675"/>
            <a:ext cx="908050" cy="915988"/>
          </a:xfrm>
          <a:prstGeom prst="lightningBolt">
            <a:avLst/>
          </a:prstGeom>
          <a:solidFill>
            <a:srgbClr val="70D105"/>
          </a:solidFill>
          <a:ln>
            <a:solidFill>
              <a:srgbClr val="70D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20" name="TextBox 30"/>
          <p:cNvSpPr txBox="1">
            <a:spLocks noChangeArrowheads="1"/>
          </p:cNvSpPr>
          <p:nvPr/>
        </p:nvSpPr>
        <p:spPr bwMode="auto">
          <a:xfrm>
            <a:off x="5076825" y="16287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32" name="Молния 31"/>
          <p:cNvSpPr/>
          <p:nvPr/>
        </p:nvSpPr>
        <p:spPr>
          <a:xfrm flipH="1">
            <a:off x="1835150" y="2852738"/>
            <a:ext cx="1081088" cy="1419225"/>
          </a:xfrm>
          <a:prstGeom prst="lightningBolt">
            <a:avLst/>
          </a:prstGeom>
          <a:solidFill>
            <a:srgbClr val="70D105"/>
          </a:solidFill>
          <a:ln>
            <a:solidFill>
              <a:srgbClr val="70D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Молния 32"/>
          <p:cNvSpPr/>
          <p:nvPr/>
        </p:nvSpPr>
        <p:spPr>
          <a:xfrm rot="1075181">
            <a:off x="6275388" y="3475038"/>
            <a:ext cx="908050" cy="915987"/>
          </a:xfrm>
          <a:prstGeom prst="lightningBolt">
            <a:avLst/>
          </a:prstGeom>
          <a:solidFill>
            <a:srgbClr val="70D105"/>
          </a:solidFill>
          <a:ln>
            <a:solidFill>
              <a:srgbClr val="70D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Молния 33"/>
          <p:cNvSpPr/>
          <p:nvPr/>
        </p:nvSpPr>
        <p:spPr>
          <a:xfrm rot="1075181">
            <a:off x="3833636" y="5824533"/>
            <a:ext cx="908050" cy="915988"/>
          </a:xfrm>
          <a:prstGeom prst="lightningBolt">
            <a:avLst/>
          </a:prstGeom>
          <a:solidFill>
            <a:srgbClr val="70D105"/>
          </a:solidFill>
          <a:ln>
            <a:solidFill>
              <a:srgbClr val="70D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Молния 34"/>
          <p:cNvSpPr/>
          <p:nvPr/>
        </p:nvSpPr>
        <p:spPr>
          <a:xfrm flipH="1">
            <a:off x="5786446" y="5438775"/>
            <a:ext cx="1079500" cy="1419225"/>
          </a:xfrm>
          <a:prstGeom prst="lightningBolt">
            <a:avLst/>
          </a:prstGeom>
          <a:solidFill>
            <a:srgbClr val="70D105"/>
          </a:solidFill>
          <a:ln>
            <a:solidFill>
              <a:srgbClr val="70D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Молния 35"/>
          <p:cNvSpPr/>
          <p:nvPr/>
        </p:nvSpPr>
        <p:spPr>
          <a:xfrm flipH="1">
            <a:off x="6875463" y="3357563"/>
            <a:ext cx="1081087" cy="1417637"/>
          </a:xfrm>
          <a:prstGeom prst="lightningBolt">
            <a:avLst/>
          </a:prstGeom>
          <a:solidFill>
            <a:srgbClr val="70D105"/>
          </a:solidFill>
          <a:ln>
            <a:solidFill>
              <a:srgbClr val="70D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827088" y="188913"/>
            <a:ext cx="454342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600" dirty="0">
                <a:latin typeface="Monotype Corsiva" pitchFamily="66" charset="0"/>
                <a:cs typeface="+mn-cs"/>
              </a:rPr>
              <a:t>Подбери синонимы: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15" grpId="0" animBg="1"/>
      <p:bldP spid="28" grpId="0" animBg="1"/>
      <p:bldP spid="26" grpId="0" animBg="1"/>
      <p:bldP spid="29" grpId="0" animBg="1"/>
      <p:bldP spid="2" grpId="0" animBg="1"/>
      <p:bldP spid="5" grpId="0" animBg="1"/>
      <p:bldP spid="6" grpId="0" animBg="1"/>
      <p:bldP spid="9" grpId="0" animBg="1"/>
      <p:bldP spid="11" grpId="0" animBg="1"/>
      <p:bldP spid="14" grpId="0" animBg="1"/>
      <p:bldP spid="22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6f598_d0fae6f0_orig.jp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4" y="0"/>
            <a:ext cx="9144064" cy="71437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00232" y="2214554"/>
            <a:ext cx="503676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Добро </a:t>
            </a:r>
          </a:p>
          <a:p>
            <a:pPr algn="ctr"/>
            <a:r>
              <a:rPr lang="ru-RU" sz="60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</a:t>
            </a:r>
            <a:r>
              <a:rPr lang="ru-RU" sz="6000" b="1" cap="none" spc="0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ожаловать!</a:t>
            </a:r>
            <a:endParaRPr lang="ru-RU" sz="6000" b="1" cap="none" spc="0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0"/>
            <a:ext cx="575670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300" dirty="0">
                <a:latin typeface="Monotype Corsiva" pitchFamily="66" charset="0"/>
                <a:cs typeface="+mn-cs"/>
              </a:rPr>
              <a:t>Тест «Верно-неверно»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90525" y="836613"/>
            <a:ext cx="87534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/>
            <a:r>
              <a:rPr lang="ru-RU" sz="2800" b="1" dirty="0">
                <a:latin typeface="Monotype Corsiva" pitchFamily="66" charset="0"/>
              </a:rPr>
              <a:t>1.Синонимы-это слова, близкие по значению и относящиеся </a:t>
            </a:r>
          </a:p>
          <a:p>
            <a:pPr marL="457200" indent="-457200" algn="just"/>
            <a:r>
              <a:rPr lang="ru-RU" sz="2800" b="1" dirty="0">
                <a:latin typeface="Monotype Corsiva" pitchFamily="66" charset="0"/>
              </a:rPr>
              <a:t>к одной части речи.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288" y="1700213"/>
            <a:ext cx="84248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 i="1">
                <a:latin typeface="Monotype Corsiva" pitchFamily="66" charset="0"/>
              </a:rPr>
              <a:t>2.Синонимы-это слова с противоположным значением.</a:t>
            </a:r>
            <a:endParaRPr lang="ru-RU" sz="2800" b="1">
              <a:latin typeface="Monotype Corsiva" pitchFamily="66" charset="0"/>
            </a:endParaRPr>
          </a:p>
          <a:p>
            <a:pPr algn="just"/>
            <a:endParaRPr lang="ru-RU" sz="2800" b="1">
              <a:latin typeface="Monotype Corsiva" pitchFamily="66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3850" y="2133600"/>
            <a:ext cx="83391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 dirty="0">
                <a:latin typeface="Monotype Corsiva" pitchFamily="66" charset="0"/>
              </a:rPr>
              <a:t>3.Синонимический ряд могут составлять слова разных частей речи.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3850" y="3068638"/>
            <a:ext cx="8424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latin typeface="Monotype Corsiva" pitchFamily="66" charset="0"/>
              </a:rPr>
              <a:t>4.К слову можно подобрать только один синоним.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3850" y="3573463"/>
            <a:ext cx="88201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latin typeface="Monotype Corsiva" pitchFamily="66" charset="0"/>
              </a:rPr>
              <a:t>5.Многозначное слово может входить в несколько синонимических рядов.</a:t>
            </a:r>
            <a:endParaRPr lang="ru-RU" sz="2800" b="1" dirty="0">
              <a:latin typeface="Monotype Corsiva" pitchFamily="66" charset="0"/>
            </a:endParaRPr>
          </a:p>
          <a:p>
            <a:endParaRPr lang="ru-RU" sz="2800" b="1" dirty="0">
              <a:latin typeface="Constantia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3850" y="4437063"/>
            <a:ext cx="84963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Monotype Corsiva" pitchFamily="66" charset="0"/>
              </a:rPr>
              <a:t>6.Фразеологические обороты не могут иметь синонимов.</a:t>
            </a:r>
            <a:endParaRPr lang="ru-RU" sz="2800" b="1">
              <a:latin typeface="Monotype Corsiva" pitchFamily="66" charset="0"/>
            </a:endParaRPr>
          </a:p>
          <a:p>
            <a:endParaRPr lang="ru-RU" sz="2800" b="1">
              <a:latin typeface="Constantia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3850" y="4941888"/>
            <a:ext cx="864076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Monotype Corsiva" pitchFamily="66" charset="0"/>
              </a:rPr>
              <a:t>7.Синоним можно подобрать к любому слову.</a:t>
            </a:r>
            <a:endParaRPr lang="ru-RU" sz="2800" b="1">
              <a:latin typeface="Monotype Corsiva" pitchFamily="66" charset="0"/>
            </a:endParaRPr>
          </a:p>
          <a:p>
            <a:r>
              <a:rPr lang="ru-RU" b="1" i="1">
                <a:latin typeface="Constantia" pitchFamily="18" charset="0"/>
              </a:rPr>
              <a:t> </a:t>
            </a:r>
            <a:endParaRPr lang="ru-RU" b="1">
              <a:latin typeface="Constantia" pitchFamily="18" charset="0"/>
            </a:endParaRPr>
          </a:p>
          <a:p>
            <a:endParaRPr lang="ru-RU" b="1">
              <a:latin typeface="Constantia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39750" y="5445125"/>
          <a:ext cx="7704851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93"/>
                <a:gridCol w="1100693"/>
                <a:gridCol w="1100693"/>
                <a:gridCol w="1100693"/>
                <a:gridCol w="1100693"/>
                <a:gridCol w="1100693"/>
                <a:gridCol w="1100693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C00000"/>
                          </a:solidFill>
                          <a:latin typeface="Monotype Corsiva" pitchFamily="66" charset="0"/>
                        </a:rPr>
                        <a:t>1</a:t>
                      </a:r>
                      <a:endParaRPr lang="ru-RU" sz="3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C00000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F8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C00000"/>
                          </a:solidFill>
                          <a:latin typeface="Monotype Corsiva" pitchFamily="66" charset="0"/>
                        </a:rPr>
                        <a:t>2</a:t>
                      </a:r>
                      <a:endParaRPr lang="ru-RU" sz="3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C00000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F8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C00000"/>
                          </a:solidFill>
                          <a:latin typeface="Monotype Corsiva" pitchFamily="66" charset="0"/>
                        </a:rPr>
                        <a:t>3</a:t>
                      </a:r>
                      <a:endParaRPr lang="ru-RU" sz="3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C00000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F8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C00000"/>
                          </a:solidFill>
                          <a:latin typeface="Monotype Corsiva" pitchFamily="66" charset="0"/>
                        </a:rPr>
                        <a:t>4</a:t>
                      </a:r>
                      <a:endParaRPr lang="ru-RU" sz="3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C00000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F8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C00000"/>
                          </a:solidFill>
                          <a:latin typeface="Monotype Corsiva" pitchFamily="66" charset="0"/>
                        </a:rPr>
                        <a:t>5</a:t>
                      </a:r>
                      <a:endParaRPr lang="ru-RU" sz="3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C00000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F8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C00000"/>
                          </a:solidFill>
                          <a:latin typeface="Monotype Corsiva" pitchFamily="66" charset="0"/>
                        </a:rPr>
                        <a:t>6</a:t>
                      </a:r>
                      <a:endParaRPr lang="ru-RU" sz="3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C00000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F8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C00000"/>
                          </a:solidFill>
                          <a:latin typeface="Monotype Corsiva" pitchFamily="66" charset="0"/>
                        </a:rPr>
                        <a:t>7</a:t>
                      </a:r>
                      <a:endParaRPr lang="ru-RU" sz="3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C00000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F80C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itchFamily="66" charset="0"/>
                        </a:rPr>
                        <a:t>+</a:t>
                      </a:r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F8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itchFamily="66" charset="0"/>
                        </a:rPr>
                        <a:t>-</a:t>
                      </a:r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F8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itchFamily="66" charset="0"/>
                        </a:rPr>
                        <a:t>-</a:t>
                      </a:r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F8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itchFamily="66" charset="0"/>
                        </a:rPr>
                        <a:t>-</a:t>
                      </a:r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F8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itchFamily="66" charset="0"/>
                        </a:rPr>
                        <a:t>+</a:t>
                      </a:r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F8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itchFamily="66" charset="0"/>
                        </a:rPr>
                        <a:t>-</a:t>
                      </a:r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F80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itchFamily="66" charset="0"/>
                        </a:rPr>
                        <a:t>-</a:t>
                      </a:r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F80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E68AD4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9" y="1142984"/>
          <a:ext cx="8001054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18"/>
                <a:gridCol w="2667018"/>
                <a:gridCol w="266701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      Слово </a:t>
                      </a:r>
                      <a:endParaRPr lang="ru-RU" sz="2400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     Синоним</a:t>
                      </a:r>
                      <a:endParaRPr lang="ru-RU" sz="2400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       Антоним</a:t>
                      </a:r>
                      <a:endParaRPr lang="ru-RU" sz="2400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Monotype Corsiva" pitchFamily="66" charset="0"/>
                        </a:rPr>
                        <a:t>знойный</a:t>
                      </a:r>
                      <a:endParaRPr lang="ru-RU" sz="3200" b="1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Monotype Corsiva" pitchFamily="66" charset="0"/>
                        </a:rPr>
                        <a:t>быстрый</a:t>
                      </a:r>
                      <a:endParaRPr lang="ru-RU" sz="3200" b="1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Monotype Corsiva" pitchFamily="66" charset="0"/>
                        </a:rPr>
                        <a:t>скрытный</a:t>
                      </a:r>
                      <a:endParaRPr lang="ru-RU" sz="3200" b="1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Monotype Corsiva" pitchFamily="66" charset="0"/>
                        </a:rPr>
                        <a:t>древний</a:t>
                      </a:r>
                      <a:endParaRPr lang="ru-RU" sz="3200" b="1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Monotype Corsiva" pitchFamily="66" charset="0"/>
                        </a:rPr>
                        <a:t>тяжёлый</a:t>
                      </a:r>
                      <a:endParaRPr lang="ru-RU" sz="3200" b="1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Monotype Corsiva" pitchFamily="66" charset="0"/>
                        </a:rPr>
                        <a:t>пустой</a:t>
                      </a:r>
                      <a:endParaRPr lang="ru-RU" sz="3200" b="1" dirty="0"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779838" y="6092825"/>
            <a:ext cx="1066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жаркий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3800" y="6191928"/>
            <a:ext cx="17113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Monotype Corsiva" pitchFamily="66" charset="0"/>
              </a:rPr>
              <a:t>морозный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419475" y="6381750"/>
            <a:ext cx="1584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скорый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148263" y="6453188"/>
            <a:ext cx="18002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latin typeface="Monotype Corsiva" pitchFamily="66" charset="0"/>
              </a:rPr>
              <a:t>медленный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50825" y="5661025"/>
            <a:ext cx="22012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Monotype Corsiva" pitchFamily="66" charset="0"/>
              </a:rPr>
              <a:t>таинственный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68313" y="6237288"/>
            <a:ext cx="198163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Monotype Corsiva" pitchFamily="66" charset="0"/>
              </a:rPr>
              <a:t>откровенный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659563" y="5229225"/>
            <a:ext cx="17187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Monotype Corsiva" pitchFamily="66" charset="0"/>
              </a:rPr>
              <a:t>старинный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659563" y="5661025"/>
            <a:ext cx="2089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современный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659563" y="6021388"/>
            <a:ext cx="2233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latin typeface="Monotype Corsiva" pitchFamily="66" charset="0"/>
              </a:rPr>
              <a:t>увесистый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143768" y="6334780"/>
            <a:ext cx="1368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latin typeface="Monotype Corsiva" pitchFamily="66" charset="0"/>
              </a:rPr>
              <a:t>лёгкий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700338" y="5661025"/>
            <a:ext cx="1330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порожний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140200" y="5876925"/>
            <a:ext cx="11961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Monotype Corsiva" pitchFamily="66" charset="0"/>
              </a:rPr>
              <a:t>полный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4571" y="214290"/>
            <a:ext cx="891942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atin typeface="Monotype Corsiva" pitchFamily="66" charset="0"/>
                <a:cs typeface="+mn-cs"/>
              </a:rPr>
              <a:t>Подбери к словам антонимы и синонимы: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21387E-6 L -0.00781 -0.6300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64 -0.02035 L 0.16528 -0.6524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-3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9 -0.01156 L 0.05191 -0.5891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-2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04624E-7 L 0.12205 -0.610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-3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56069E-6 L 0.37796 -0.3990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96 -0.02266 L 0.65417 -0.4950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" y="-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0857 L -0.33368 -0.2645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-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68208E-6 L -0.05902 -0.3167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31214E-7 L -0.34254 -0.30613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" y="-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4624E-7 L -0.01979 -0.35861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-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00856 L 0.10243 -0.16786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31214E-7 L 0.27344 -0.20139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" y="-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 build="allAtOnce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лыбающееся лицо 6"/>
          <p:cNvSpPr/>
          <p:nvPr/>
        </p:nvSpPr>
        <p:spPr>
          <a:xfrm>
            <a:off x="827088" y="1773238"/>
            <a:ext cx="2016125" cy="2016125"/>
          </a:xfrm>
          <a:prstGeom prst="smileyFace">
            <a:avLst>
              <a:gd name="adj" fmla="val 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3779838" y="1773238"/>
            <a:ext cx="1944687" cy="1943100"/>
          </a:xfrm>
          <a:prstGeom prst="smileyFace">
            <a:avLst>
              <a:gd name="adj" fmla="val 1090"/>
            </a:avLst>
          </a:prstGeom>
          <a:solidFill>
            <a:srgbClr val="77F8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6659563" y="1773238"/>
            <a:ext cx="1944687" cy="1943100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454150" y="5229225"/>
            <a:ext cx="6530955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300" dirty="0">
                <a:ln>
                  <a:solidFill>
                    <a:schemeClr val="tx1"/>
                  </a:solidFill>
                </a:ln>
                <a:solidFill>
                  <a:srgbClr val="FF3399"/>
                </a:solidFill>
                <a:latin typeface="Monotype Corsiva" pitchFamily="66" charset="0"/>
                <a:cs typeface="+mn-cs"/>
              </a:rPr>
              <a:t>Спасибо за </a:t>
            </a:r>
            <a:r>
              <a:rPr lang="ru-RU" sz="7200" b="1" spc="300" dirty="0" smtClean="0">
                <a:ln>
                  <a:solidFill>
                    <a:schemeClr val="tx1"/>
                  </a:solidFill>
                </a:ln>
                <a:solidFill>
                  <a:srgbClr val="FF3399"/>
                </a:solidFill>
                <a:latin typeface="Monotype Corsiva" pitchFamily="66" charset="0"/>
                <a:cs typeface="+mn-cs"/>
              </a:rPr>
              <a:t>урок!</a:t>
            </a:r>
            <a:endParaRPr lang="ru-RU" sz="7200" b="1" spc="300" dirty="0">
              <a:ln>
                <a:solidFill>
                  <a:schemeClr val="tx1"/>
                </a:solidFill>
              </a:ln>
              <a:solidFill>
                <a:srgbClr val="FF3399"/>
              </a:solidFill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2143116"/>
            <a:ext cx="800103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Стр. 29 упр. 72,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повторить правила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или подобрать пословицы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прилагательными-антонимами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714356"/>
            <a:ext cx="7276352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300" dirty="0" smtClean="0">
                <a:ln>
                  <a:solidFill>
                    <a:schemeClr val="tx1"/>
                  </a:solidFill>
                </a:ln>
                <a:solidFill>
                  <a:srgbClr val="FF3399"/>
                </a:solidFill>
                <a:latin typeface="Monotype Corsiva" pitchFamily="66" charset="0"/>
                <a:cs typeface="+mn-cs"/>
              </a:rPr>
              <a:t>Домашнее задание</a:t>
            </a:r>
            <a:endParaRPr lang="ru-RU" sz="7200" b="1" spc="300" dirty="0">
              <a:ln>
                <a:solidFill>
                  <a:schemeClr val="tx1"/>
                </a:solidFill>
              </a:ln>
              <a:solidFill>
                <a:srgbClr val="FF3399"/>
              </a:solidFill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491880" y="4293096"/>
            <a:ext cx="473347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950A98"/>
                </a:solidFill>
              </a:rPr>
              <a:t>Презентацию подготовила</a:t>
            </a:r>
          </a:p>
          <a:p>
            <a:r>
              <a:rPr lang="ru-RU" sz="24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950A98"/>
                </a:solidFill>
              </a:rPr>
              <a:t> учитель начальных классов</a:t>
            </a:r>
          </a:p>
          <a:p>
            <a:r>
              <a:rPr lang="ru-RU" sz="24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950A98"/>
                </a:solidFill>
              </a:rPr>
              <a:t>СГОД </a:t>
            </a:r>
            <a:r>
              <a:rPr lang="ru-RU" sz="2400" b="1" i="1" dirty="0">
                <a:ln>
                  <a:solidFill>
                    <a:sysClr val="windowText" lastClr="000000"/>
                  </a:solidFill>
                </a:ln>
                <a:solidFill>
                  <a:srgbClr val="950A98"/>
                </a:solidFill>
              </a:rPr>
              <a:t>№ 8 города Талгара</a:t>
            </a:r>
          </a:p>
          <a:p>
            <a:r>
              <a:rPr lang="ru-RU" sz="2400" b="1" i="1" dirty="0" err="1">
                <a:ln>
                  <a:solidFill>
                    <a:sysClr val="windowText" lastClr="000000"/>
                  </a:solidFill>
                </a:ln>
                <a:solidFill>
                  <a:srgbClr val="950A98"/>
                </a:solidFill>
              </a:rPr>
              <a:t>Алматинской</a:t>
            </a:r>
            <a:r>
              <a:rPr lang="ru-RU" sz="2400" b="1" i="1" dirty="0">
                <a:ln>
                  <a:solidFill>
                    <a:sysClr val="windowText" lastClr="000000"/>
                  </a:solidFill>
                </a:ln>
                <a:solidFill>
                  <a:srgbClr val="950A98"/>
                </a:solidFill>
              </a:rPr>
              <a:t> </a:t>
            </a:r>
            <a:r>
              <a:rPr lang="ru-RU" sz="24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950A98"/>
                </a:solidFill>
              </a:rPr>
              <a:t>области</a:t>
            </a:r>
          </a:p>
          <a:p>
            <a:r>
              <a:rPr lang="ru-RU" sz="24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950A98"/>
                </a:solidFill>
              </a:rPr>
              <a:t>Семёнова Елена Васильевна</a:t>
            </a:r>
          </a:p>
          <a:p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</a:rPr>
              <a:t>«Школа АБВ»</a:t>
            </a:r>
            <a:endParaRPr lang="ru-RU" sz="2400" b="1" i="1" dirty="0" smtClean="0">
              <a:ln>
                <a:solidFill>
                  <a:sysClr val="windowText" lastClr="000000"/>
                </a:solidFill>
              </a:ln>
              <a:solidFill>
                <a:srgbClr val="C00000"/>
              </a:solidFill>
            </a:endParaRPr>
          </a:p>
          <a:p>
            <a:endParaRPr lang="ru-RU" sz="2400" b="1" i="1" dirty="0" smtClean="0">
              <a:ln>
                <a:solidFill>
                  <a:sysClr val="windowText" lastClr="000000"/>
                </a:solidFill>
              </a:ln>
              <a:solidFill>
                <a:srgbClr val="950A98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55576" y="1124744"/>
            <a:ext cx="7392024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latin typeface="Calibri" pitchFamily="34" charset="0"/>
              </a:rPr>
              <a:t>                       Материалы </a:t>
            </a:r>
          </a:p>
          <a:p>
            <a:r>
              <a:rPr lang="ru-RU" sz="3200" dirty="0">
                <a:latin typeface="Calibri" pitchFamily="34" charset="0"/>
              </a:rPr>
              <a:t> </a:t>
            </a:r>
            <a:r>
              <a:rPr lang="ru-RU" dirty="0">
                <a:latin typeface="Calibri" pitchFamily="34" charset="0"/>
              </a:rPr>
              <a:t>Р 50  Русский язык: Учебник для 4 класса общеобразовательной школы/</a:t>
            </a:r>
          </a:p>
          <a:p>
            <a:r>
              <a:rPr lang="ru-RU" dirty="0">
                <a:latin typeface="Calibri" pitchFamily="34" charset="0"/>
              </a:rPr>
              <a:t>Р.Т. </a:t>
            </a:r>
            <a:r>
              <a:rPr lang="ru-RU" dirty="0" err="1">
                <a:latin typeface="Calibri" pitchFamily="34" charset="0"/>
              </a:rPr>
              <a:t>Мендекинова</a:t>
            </a:r>
            <a:r>
              <a:rPr lang="ru-RU" dirty="0">
                <a:latin typeface="Calibri" pitchFamily="34" charset="0"/>
              </a:rPr>
              <a:t>, С.А. Никитина, К.У. </a:t>
            </a:r>
            <a:r>
              <a:rPr lang="ru-RU" dirty="0" err="1">
                <a:latin typeface="Calibri" pitchFamily="34" charset="0"/>
              </a:rPr>
              <a:t>Кунакова</a:t>
            </a:r>
            <a:r>
              <a:rPr lang="ru-RU" dirty="0">
                <a:latin typeface="Calibri" pitchFamily="34" charset="0"/>
              </a:rPr>
              <a:t>, Т.А. </a:t>
            </a:r>
            <a:r>
              <a:rPr lang="ru-RU" dirty="0" err="1">
                <a:latin typeface="Calibri" pitchFamily="34" charset="0"/>
              </a:rPr>
              <a:t>Кульгильдинова</a:t>
            </a:r>
            <a:r>
              <a:rPr lang="ru-RU" dirty="0">
                <a:latin typeface="Calibri" pitchFamily="34" charset="0"/>
              </a:rPr>
              <a:t>: - </a:t>
            </a:r>
          </a:p>
          <a:p>
            <a:r>
              <a:rPr lang="ru-RU" dirty="0" err="1">
                <a:latin typeface="Calibri" pitchFamily="34" charset="0"/>
              </a:rPr>
              <a:t>Алматы</a:t>
            </a:r>
            <a:r>
              <a:rPr lang="ru-RU" dirty="0">
                <a:latin typeface="Calibri" pitchFamily="34" charset="0"/>
              </a:rPr>
              <a:t>: </a:t>
            </a:r>
            <a:r>
              <a:rPr lang="ru-RU" dirty="0" err="1">
                <a:latin typeface="Calibri" pitchFamily="34" charset="0"/>
              </a:rPr>
              <a:t>Атам</a:t>
            </a:r>
            <a:r>
              <a:rPr lang="kk-KZ" dirty="0">
                <a:latin typeface="Calibri" pitchFamily="34" charset="0"/>
              </a:rPr>
              <a:t>ұра</a:t>
            </a:r>
            <a:r>
              <a:rPr lang="ru-RU" dirty="0">
                <a:latin typeface="Calibri" pitchFamily="34" charset="0"/>
              </a:rPr>
              <a:t>, 2000. – 272 стр., </a:t>
            </a:r>
            <a:r>
              <a:rPr lang="ru-RU" dirty="0" err="1">
                <a:latin typeface="Calibri" pitchFamily="34" charset="0"/>
              </a:rPr>
              <a:t>илл</a:t>
            </a:r>
            <a:r>
              <a:rPr lang="ru-RU" dirty="0" smtClean="0">
                <a:latin typeface="Calibri" pitchFamily="34" charset="0"/>
              </a:rPr>
              <a:t>.,</a:t>
            </a:r>
            <a:endParaRPr lang="ru-RU" dirty="0">
              <a:latin typeface="Calibri" pitchFamily="34" charset="0"/>
            </a:endParaRPr>
          </a:p>
          <a:p>
            <a:r>
              <a:rPr lang="ru-RU" dirty="0">
                <a:latin typeface="Calibri" pitchFamily="34" charset="0"/>
              </a:rPr>
              <a:t> Ресурсы </a:t>
            </a:r>
            <a:r>
              <a:rPr lang="ru-RU" dirty="0" smtClean="0">
                <a:latin typeface="Calibri" pitchFamily="34" charset="0"/>
              </a:rPr>
              <a:t>Интернета.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Русский язык в умелых руках и в опытных устах 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красив, певуч, выразителен, гибок, послушен, ловок и вместителен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lvl="0" eaLnBrk="0" hangingPunct="0"/>
            <a:r>
              <a:rPr lang="ru-RU" sz="4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5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А.И.Куприн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i="1" dirty="0" smtClean="0">
                <a:latin typeface="Calibri"/>
                <a:cs typeface="Times New Roman" pitchFamily="18" charset="0"/>
              </a:rPr>
              <a:t>С Т //</a:t>
            </a:r>
            <a:r>
              <a:rPr lang="ru-RU" sz="4400" b="1" i="1" dirty="0" err="1" smtClean="0">
                <a:latin typeface="Calibri"/>
                <a:cs typeface="Times New Roman" pitchFamily="18" charset="0"/>
              </a:rPr>
              <a:t>ст</a:t>
            </a:r>
            <a:r>
              <a:rPr lang="ru-RU" sz="4400" b="1" i="1" dirty="0" smtClean="0">
                <a:latin typeface="Calibri"/>
                <a:cs typeface="Times New Roman" pitchFamily="18" charset="0"/>
              </a:rPr>
              <a:t>         </a:t>
            </a:r>
            <a:r>
              <a:rPr lang="ru-RU" sz="4400" b="1" i="1" dirty="0" err="1" smtClean="0">
                <a:latin typeface="Calibri"/>
                <a:cs typeface="Times New Roman" pitchFamily="18" charset="0"/>
              </a:rPr>
              <a:t>Ст</a:t>
            </a:r>
            <a:r>
              <a:rPr lang="ru-RU" sz="4400" b="1" i="1" dirty="0" smtClean="0">
                <a:latin typeface="Calibri"/>
                <a:cs typeface="Times New Roman" pitchFamily="18" charset="0"/>
              </a:rPr>
              <a:t> //  Тс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i="1" dirty="0" smtClean="0">
                <a:latin typeface="Calibri"/>
                <a:cs typeface="Times New Roman" pitchFamily="18" charset="0"/>
              </a:rPr>
              <a:t>Старый друг лучше новых двух.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3786190"/>
            <a:ext cx="82016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alibri"/>
                <a:cs typeface="Times New Roman" pitchFamily="18" charset="0"/>
              </a:rPr>
              <a:t>Старый</a:t>
            </a:r>
            <a:r>
              <a:rPr lang="ru-RU" sz="4400" b="1" i="1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 друг лучше </a:t>
            </a:r>
            <a:r>
              <a:rPr lang="ru-RU" sz="4400" b="1" i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Calibri"/>
                <a:cs typeface="Times New Roman" pitchFamily="18" charset="0"/>
              </a:rPr>
              <a:t>новых</a:t>
            </a:r>
            <a:r>
              <a:rPr lang="ru-RU" sz="4400" b="1" i="1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 двух.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188" y="1844675"/>
            <a:ext cx="7993062" cy="17240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i="1" u="sng" dirty="0" err="1"/>
              <a:t>А</a:t>
            </a:r>
            <a:r>
              <a:rPr lang="ru-RU" sz="4400" i="1" dirty="0" err="1"/>
              <a:t>пте'ка</a:t>
            </a:r>
            <a:r>
              <a:rPr lang="ru-RU" sz="4400" i="1" dirty="0"/>
              <a:t>, </a:t>
            </a:r>
            <a:r>
              <a:rPr lang="ru-RU" sz="4400" i="1" dirty="0" err="1"/>
              <a:t>н</a:t>
            </a:r>
            <a:r>
              <a:rPr lang="ru-RU" sz="4400" i="1" u="sng" dirty="0" err="1"/>
              <a:t>о</a:t>
            </a:r>
            <a:r>
              <a:rPr lang="ru-RU" sz="4400" i="1" dirty="0" err="1"/>
              <a:t>я'брь,т</a:t>
            </a:r>
            <a:r>
              <a:rPr lang="ru-RU" sz="4400" i="1" u="sng" dirty="0" err="1"/>
              <a:t>е</a:t>
            </a:r>
            <a:r>
              <a:rPr lang="ru-RU" sz="4400" i="1" dirty="0" err="1"/>
              <a:t>тра'дь</a:t>
            </a:r>
            <a:r>
              <a:rPr lang="ru-RU" sz="4400" i="1" dirty="0"/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i="1" u="sng" dirty="0" err="1"/>
              <a:t>о</a:t>
            </a:r>
            <a:r>
              <a:rPr lang="ru-RU" sz="4400" i="1" dirty="0" err="1"/>
              <a:t>гуре'ц</a:t>
            </a:r>
            <a:r>
              <a:rPr lang="ru-RU" sz="4400" i="1" dirty="0"/>
              <a:t>, </a:t>
            </a:r>
            <a:r>
              <a:rPr lang="ru-RU" sz="4400" i="1" dirty="0" err="1"/>
              <a:t>н</a:t>
            </a:r>
            <a:r>
              <a:rPr lang="ru-RU" sz="4400" i="1" u="sng" dirty="0" err="1"/>
              <a:t>а</a:t>
            </a:r>
            <a:r>
              <a:rPr lang="ru-RU" sz="4400" i="1" dirty="0" err="1"/>
              <a:t>ро'д</a:t>
            </a:r>
            <a:r>
              <a:rPr lang="ru-RU" sz="4400" i="1" dirty="0"/>
              <a:t>, </a:t>
            </a:r>
            <a:r>
              <a:rPr lang="ru-RU" sz="4400" i="1" dirty="0" err="1"/>
              <a:t>и'н</a:t>
            </a:r>
            <a:r>
              <a:rPr lang="ru-RU" sz="4400" i="1" u="sng" dirty="0" err="1"/>
              <a:t>е</a:t>
            </a:r>
            <a:r>
              <a:rPr lang="ru-RU" sz="4400" i="1" dirty="0" err="1"/>
              <a:t>й</a:t>
            </a:r>
            <a:r>
              <a:rPr lang="ru-RU" sz="4400" i="1" dirty="0"/>
              <a:t>, </a:t>
            </a:r>
            <a:r>
              <a:rPr lang="ru-RU" sz="4400" i="1" dirty="0" err="1"/>
              <a:t>м</a:t>
            </a:r>
            <a:r>
              <a:rPr lang="ru-RU" sz="4400" i="1" u="sng" dirty="0" err="1"/>
              <a:t>а</a:t>
            </a:r>
            <a:r>
              <a:rPr lang="ru-RU" sz="4400" i="1" dirty="0" err="1"/>
              <a:t>ли'на</a:t>
            </a:r>
            <a:r>
              <a:rPr lang="ru-RU" sz="4400" i="1" dirty="0"/>
              <a:t>.</a:t>
            </a:r>
            <a:endParaRPr lang="ru-RU" sz="44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4714884"/>
            <a:ext cx="4013406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антоним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088" y="549275"/>
            <a:ext cx="7745412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Monotype Corsiva" pitchFamily="66" charset="0"/>
                <a:cs typeface="+mn-cs"/>
              </a:rPr>
              <a:t>Выдели первую букву, запиши слово: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4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5" y="285726"/>
          <a:ext cx="8286810" cy="4848417"/>
        </p:xfrm>
        <a:graphic>
          <a:graphicData uri="http://schemas.openxmlformats.org/drawingml/2006/table">
            <a:tbl>
              <a:tblPr>
                <a:tableStyleId>{18603FDC-E32A-4AB5-989C-0864C3EAD2B8}</a:tableStyleId>
              </a:tblPr>
              <a:tblGrid>
                <a:gridCol w="552454"/>
                <a:gridCol w="552454"/>
                <a:gridCol w="552454"/>
                <a:gridCol w="552454"/>
                <a:gridCol w="552454"/>
                <a:gridCol w="552454"/>
                <a:gridCol w="552454"/>
                <a:gridCol w="552454"/>
                <a:gridCol w="552454"/>
                <a:gridCol w="552454"/>
                <a:gridCol w="552454"/>
                <a:gridCol w="552454"/>
                <a:gridCol w="552454"/>
                <a:gridCol w="552454"/>
                <a:gridCol w="552454"/>
              </a:tblGrid>
              <a:tr h="6926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4000" b="0" i="0" u="sng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ё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4400" b="1" i="0" u="sng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ц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ю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6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ч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щ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ф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ц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я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ъ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631">
                <a:tc>
                  <a:txBody>
                    <a:bodyPr/>
                    <a:lstStyle/>
                    <a:p>
                      <a:pPr algn="ctr" fontAlgn="b"/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щ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ф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ч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ц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ъ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я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6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я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ф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ъ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щ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ч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ц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ю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6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ч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ъ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ф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я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щ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ц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ю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6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ф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ч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ц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щ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>
                          <a:solidFill>
                            <a:schemeClr val="tx1"/>
                          </a:solidFill>
                        </a:rPr>
                        <a:t>я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6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щ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я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ф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ъ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>
                          <a:solidFill>
                            <a:schemeClr val="tx1"/>
                          </a:solidFill>
                        </a:rPr>
                        <a:t>ч</a:t>
                      </a:r>
                      <a:endParaRPr lang="ru-RU" sz="4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ц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400" b="1" u="none" strike="noStrike" dirty="0" err="1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4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5080" marR="5080" marT="50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71601" y="5157192"/>
            <a:ext cx="792088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cs typeface="+mn-cs"/>
              </a:rPr>
              <a:t>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79712" y="5157193"/>
            <a:ext cx="864096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cs typeface="+mn-cs"/>
              </a:rPr>
              <a:t>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31840" y="5157192"/>
            <a:ext cx="813043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cs typeface="+mn-cs"/>
              </a:rPr>
              <a:t>н</a:t>
            </a:r>
            <a:endParaRPr lang="ru-RU" sz="7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64088" y="5157192"/>
            <a:ext cx="648072" cy="1200329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cs typeface="+mn-cs"/>
              </a:rPr>
              <a:t>н</a:t>
            </a:r>
            <a:endParaRPr lang="ru-RU" sz="7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1960" y="5157192"/>
            <a:ext cx="108012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cs typeface="+mn-cs"/>
              </a:rPr>
              <a:t>о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44208" y="5157192"/>
            <a:ext cx="1008112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cs typeface="+mn-cs"/>
              </a:rPr>
              <a:t>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24328" y="5157192"/>
            <a:ext cx="864096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cs typeface="+mn-cs"/>
              </a:rPr>
              <a:t>м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571736" y="285728"/>
            <a:ext cx="571504" cy="700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с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857884" y="285728"/>
            <a:ext cx="571504" cy="700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с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500166" y="1000108"/>
            <a:ext cx="571504" cy="700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и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86314" y="1000108"/>
            <a:ext cx="571504" cy="700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и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7158" y="1643050"/>
            <a:ext cx="571504" cy="700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н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572396" y="1643050"/>
            <a:ext cx="571504" cy="700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н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000232" y="2357430"/>
            <a:ext cx="571504" cy="700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о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214810" y="2357430"/>
            <a:ext cx="571504" cy="700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о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28662" y="3000372"/>
            <a:ext cx="571504" cy="700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н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3000372"/>
            <a:ext cx="571504" cy="700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н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000232" y="3714752"/>
            <a:ext cx="571504" cy="700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и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214810" y="3714752"/>
            <a:ext cx="571504" cy="700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и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928662" y="4429132"/>
            <a:ext cx="571504" cy="700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м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072462" y="4429132"/>
            <a:ext cx="571504" cy="700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м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99FF99"/>
            </a:gs>
            <a:gs pos="100000">
              <a:srgbClr val="99FF99"/>
            </a:gs>
            <a:gs pos="100000">
              <a:srgbClr val="99FF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340768"/>
            <a:ext cx="8424936" cy="39703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Трусливый 		      грубый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здоровый		      дешёвый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правый			      больной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дорогой			      старый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молодой			      виновный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правдивый		      лживый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вежливый		      храбрый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42910" y="357166"/>
            <a:ext cx="4166525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300" dirty="0">
                <a:ln>
                  <a:solidFill>
                    <a:sysClr val="windowText" lastClr="000000"/>
                  </a:solidFill>
                </a:ln>
                <a:solidFill>
                  <a:srgbClr val="6600FF"/>
                </a:solidFill>
                <a:latin typeface="Monotype Corsiva" pitchFamily="66" charset="0"/>
                <a:cs typeface="+mn-cs"/>
              </a:rPr>
              <a:t>Найди пару: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340768"/>
            <a:ext cx="8424936" cy="43396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Т</a:t>
            </a:r>
            <a:r>
              <a:rPr lang="ru-RU" sz="3600" b="1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русливый  </a:t>
            </a:r>
            <a:r>
              <a:rPr lang="ru-RU" sz="3600" b="1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-  храбрый,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 здоровый  -   больной,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правый -  виновный 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дорогой  -  дешёвый,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молодой -  старый,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 правдивый - </a:t>
            </a:r>
            <a:r>
              <a:rPr lang="ru-RU" sz="3600" b="1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лживый,</a:t>
            </a:r>
            <a:endParaRPr lang="ru-RU" sz="3600" b="1" cap="all" dirty="0">
              <a:ln w="0"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Вежливый - </a:t>
            </a:r>
            <a:r>
              <a:rPr lang="ru-RU" sz="3600" b="1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грубый.</a:t>
            </a:r>
            <a:endParaRPr lang="ru-RU" sz="3600" b="1" cap="all" dirty="0">
              <a:ln w="0"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43108" y="214290"/>
            <a:ext cx="4166525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300" dirty="0">
                <a:ln>
                  <a:solidFill>
                    <a:sysClr val="windowText" lastClr="000000"/>
                  </a:solidFill>
                </a:ln>
                <a:solidFill>
                  <a:srgbClr val="6600FF"/>
                </a:solidFill>
                <a:latin typeface="Monotype Corsiva" pitchFamily="66" charset="0"/>
                <a:cs typeface="+mn-cs"/>
              </a:rPr>
              <a:t>Найди пару: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33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allforchildren.ru/pictures/disney/disney132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525" y="313664"/>
            <a:ext cx="1841147" cy="2258080"/>
          </a:xfrm>
          <a:prstGeom prst="rect">
            <a:avLst/>
          </a:prstGeom>
          <a:noFill/>
          <a:ln w="38100">
            <a:solidFill>
              <a:srgbClr val="2AC01A"/>
            </a:solidFill>
            <a:miter lim="800000"/>
            <a:headEnd/>
            <a:tailEnd/>
          </a:ln>
        </p:spPr>
      </p:pic>
      <p:pic>
        <p:nvPicPr>
          <p:cNvPr id="17412" name="Picture 4" descr="http://dreamworlds.ru/uploads/posts/2011-01/1295431067_the_jungle_book_by_bowiegir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357166"/>
            <a:ext cx="2061415" cy="2355048"/>
          </a:xfrm>
          <a:prstGeom prst="rect">
            <a:avLst/>
          </a:prstGeom>
          <a:noFill/>
          <a:ln w="38100">
            <a:solidFill>
              <a:srgbClr val="2AC01A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4282" y="2564904"/>
            <a:ext cx="871543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     тигр		</a:t>
            </a:r>
            <a:r>
              <a:rPr lang="ru-RU" sz="6000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котёнок</a:t>
            </a:r>
            <a:endParaRPr lang="ru-RU" sz="6000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3571876"/>
            <a:ext cx="3386656" cy="280076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>
                  <a:solidFill>
                    <a:srgbClr val="6600FF"/>
                  </a:solidFill>
                </a:ln>
              </a:rPr>
              <a:t>большой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>
                  <a:solidFill>
                    <a:srgbClr val="6600FF"/>
                  </a:solidFill>
                </a:ln>
              </a:rPr>
              <a:t>злой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>
                  <a:solidFill>
                    <a:srgbClr val="6600FF"/>
                  </a:solidFill>
                </a:ln>
              </a:rPr>
              <a:t>сильный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>
                  <a:solidFill>
                    <a:srgbClr val="6600FF"/>
                  </a:solidFill>
                </a:ln>
              </a:rPr>
              <a:t>дикий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43438" y="3571876"/>
            <a:ext cx="4214842" cy="280076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>
                  <a:solidFill>
                    <a:srgbClr val="6600FF"/>
                  </a:solidFill>
                </a:ln>
              </a:rPr>
              <a:t>маленький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>
                  <a:solidFill>
                    <a:srgbClr val="6600FF"/>
                  </a:solidFill>
                </a:ln>
              </a:rPr>
              <a:t>добрый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>
                  <a:solidFill>
                    <a:srgbClr val="6600FF"/>
                  </a:solidFill>
                </a:ln>
              </a:rPr>
              <a:t>слабый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>
                  <a:solidFill>
                    <a:srgbClr val="6600FF"/>
                  </a:solidFill>
                </a:ln>
              </a:rPr>
              <a:t>домашний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FFF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2253</TotalTime>
  <Words>837</Words>
  <Application>Microsoft Office PowerPoint</Application>
  <PresentationFormat>Экран (4:3)</PresentationFormat>
  <Paragraphs>342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Your User Name</cp:lastModifiedBy>
  <cp:revision>209</cp:revision>
  <dcterms:created xsi:type="dcterms:W3CDTF">2012-01-17T14:19:27Z</dcterms:created>
  <dcterms:modified xsi:type="dcterms:W3CDTF">2013-11-10T08:27:38Z</dcterms:modified>
</cp:coreProperties>
</file>